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0"/>
  </p:notesMasterIdLst>
  <p:handoutMasterIdLst>
    <p:handoutMasterId r:id="rId11"/>
  </p:handoutMasterIdLst>
  <p:sldIdLst>
    <p:sldId id="360" r:id="rId2"/>
    <p:sldId id="323" r:id="rId3"/>
    <p:sldId id="361" r:id="rId4"/>
    <p:sldId id="362" r:id="rId5"/>
    <p:sldId id="363" r:id="rId6"/>
    <p:sldId id="364" r:id="rId7"/>
    <p:sldId id="365" r:id="rId8"/>
    <p:sldId id="371" r:id="rId9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48" autoAdjust="0"/>
    <p:restoredTop sz="94699" autoAdjust="0"/>
  </p:normalViewPr>
  <p:slideViewPr>
    <p:cSldViewPr>
      <p:cViewPr varScale="1">
        <p:scale>
          <a:sx n="91" d="100"/>
          <a:sy n="91" d="100"/>
        </p:scale>
        <p:origin x="15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6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813125-F9CE-4527-B98A-308515FB405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537EC56F-01FA-40B0-91E0-3B2BF3503668}">
      <dgm:prSet/>
      <dgm:spPr/>
      <dgm:t>
        <a:bodyPr/>
        <a:lstStyle/>
        <a:p>
          <a:pPr rtl="0"/>
          <a:r>
            <a:rPr lang="es-ES" b="1" dirty="0" smtClean="0"/>
            <a:t>Una entidad de Iniciativa Social.</a:t>
          </a:r>
          <a:endParaRPr lang="es-ES" dirty="0"/>
        </a:p>
      </dgm:t>
    </dgm:pt>
    <dgm:pt modelId="{BF54629E-E9C0-4B6C-AB4E-56B673CA74D8}" type="parTrans" cxnId="{774D436E-1028-409B-81DE-32D9FD340702}">
      <dgm:prSet/>
      <dgm:spPr/>
      <dgm:t>
        <a:bodyPr/>
        <a:lstStyle/>
        <a:p>
          <a:endParaRPr lang="es-ES"/>
        </a:p>
      </dgm:t>
    </dgm:pt>
    <dgm:pt modelId="{B944337C-A5B3-46BF-8601-642ADAD2A471}" type="sibTrans" cxnId="{774D436E-1028-409B-81DE-32D9FD340702}">
      <dgm:prSet/>
      <dgm:spPr/>
      <dgm:t>
        <a:bodyPr/>
        <a:lstStyle/>
        <a:p>
          <a:endParaRPr lang="es-ES"/>
        </a:p>
      </dgm:t>
    </dgm:pt>
    <dgm:pt modelId="{66BB6D39-58E8-4EF5-AD4D-0FE514A9D24B}">
      <dgm:prSet/>
      <dgm:spPr/>
      <dgm:t>
        <a:bodyPr/>
        <a:lstStyle/>
        <a:p>
          <a:pPr rtl="0"/>
          <a:r>
            <a:rPr lang="es-ES" b="1" dirty="0" smtClean="0"/>
            <a:t>Sin ánimo de lucro. </a:t>
          </a:r>
          <a:endParaRPr lang="es-ES" dirty="0"/>
        </a:p>
      </dgm:t>
    </dgm:pt>
    <dgm:pt modelId="{F9DB5723-658C-458B-8186-6BF018C630A5}" type="parTrans" cxnId="{FAF6CCB1-51F8-43CF-83CC-AB1D8CF8B123}">
      <dgm:prSet/>
      <dgm:spPr/>
      <dgm:t>
        <a:bodyPr/>
        <a:lstStyle/>
        <a:p>
          <a:endParaRPr lang="es-ES"/>
        </a:p>
      </dgm:t>
    </dgm:pt>
    <dgm:pt modelId="{54B00E78-9656-4F9C-B42C-3693B46B9CCE}" type="sibTrans" cxnId="{FAF6CCB1-51F8-43CF-83CC-AB1D8CF8B123}">
      <dgm:prSet/>
      <dgm:spPr/>
      <dgm:t>
        <a:bodyPr/>
        <a:lstStyle/>
        <a:p>
          <a:endParaRPr lang="es-ES"/>
        </a:p>
      </dgm:t>
    </dgm:pt>
    <dgm:pt modelId="{0E6A4EB6-5F62-4C0F-B69C-D870874B37E9}">
      <dgm:prSet/>
      <dgm:spPr/>
      <dgm:t>
        <a:bodyPr/>
        <a:lstStyle/>
        <a:p>
          <a:pPr rtl="0"/>
          <a:r>
            <a:rPr lang="es-ES" b="1" dirty="0" smtClean="0"/>
            <a:t>Declarada de Utilidad Pública.</a:t>
          </a:r>
          <a:endParaRPr lang="es-ES" dirty="0"/>
        </a:p>
      </dgm:t>
    </dgm:pt>
    <dgm:pt modelId="{51185088-D869-4853-ABF6-444EF58D1FD7}" type="parTrans" cxnId="{601E59A4-B2D5-4F2D-88BB-6AE196A98538}">
      <dgm:prSet/>
      <dgm:spPr/>
      <dgm:t>
        <a:bodyPr/>
        <a:lstStyle/>
        <a:p>
          <a:endParaRPr lang="es-ES"/>
        </a:p>
      </dgm:t>
    </dgm:pt>
    <dgm:pt modelId="{973AE3EE-26C8-4ECE-A1CB-1697CD187422}" type="sibTrans" cxnId="{601E59A4-B2D5-4F2D-88BB-6AE196A98538}">
      <dgm:prSet/>
      <dgm:spPr/>
      <dgm:t>
        <a:bodyPr/>
        <a:lstStyle/>
        <a:p>
          <a:endParaRPr lang="es-ES"/>
        </a:p>
      </dgm:t>
    </dgm:pt>
    <dgm:pt modelId="{3BC4BFF7-5178-438B-A714-AE35FD30FB7B}" type="pres">
      <dgm:prSet presAssocID="{D5813125-F9CE-4527-B98A-308515FB405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66CDD4B-F611-4A83-8AD0-B43F4A38AEA8}" type="pres">
      <dgm:prSet presAssocID="{537EC56F-01FA-40B0-91E0-3B2BF3503668}" presName="circ1" presStyleLbl="vennNode1" presStyleIdx="0" presStyleCnt="3"/>
      <dgm:spPr/>
      <dgm:t>
        <a:bodyPr/>
        <a:lstStyle/>
        <a:p>
          <a:endParaRPr lang="es-ES"/>
        </a:p>
      </dgm:t>
    </dgm:pt>
    <dgm:pt modelId="{526A59AA-D3F5-4422-BB89-FDED0E89C688}" type="pres">
      <dgm:prSet presAssocID="{537EC56F-01FA-40B0-91E0-3B2BF350366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28E5E3-2FBA-46EE-9CBB-4A7E99694664}" type="pres">
      <dgm:prSet presAssocID="{66BB6D39-58E8-4EF5-AD4D-0FE514A9D24B}" presName="circ2" presStyleLbl="vennNode1" presStyleIdx="1" presStyleCnt="3"/>
      <dgm:spPr/>
      <dgm:t>
        <a:bodyPr/>
        <a:lstStyle/>
        <a:p>
          <a:endParaRPr lang="es-ES"/>
        </a:p>
      </dgm:t>
    </dgm:pt>
    <dgm:pt modelId="{D2754C13-7957-4ACC-BEB1-5363B8C6EB44}" type="pres">
      <dgm:prSet presAssocID="{66BB6D39-58E8-4EF5-AD4D-0FE514A9D24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021F13-A832-4BC5-8BFB-B380DB3312F8}" type="pres">
      <dgm:prSet presAssocID="{0E6A4EB6-5F62-4C0F-B69C-D870874B37E9}" presName="circ3" presStyleLbl="vennNode1" presStyleIdx="2" presStyleCnt="3"/>
      <dgm:spPr/>
      <dgm:t>
        <a:bodyPr/>
        <a:lstStyle/>
        <a:p>
          <a:endParaRPr lang="es-ES"/>
        </a:p>
      </dgm:t>
    </dgm:pt>
    <dgm:pt modelId="{A1355366-CC08-4FAE-BB2F-5C0B1DA9A774}" type="pres">
      <dgm:prSet presAssocID="{0E6A4EB6-5F62-4C0F-B69C-D870874B37E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0E9EF7D-C4D7-4745-8182-899C5E8C9459}" type="presOf" srcId="{537EC56F-01FA-40B0-91E0-3B2BF3503668}" destId="{566CDD4B-F611-4A83-8AD0-B43F4A38AEA8}" srcOrd="0" destOrd="0" presId="urn:microsoft.com/office/officeart/2005/8/layout/venn1"/>
    <dgm:cxn modelId="{AB233ACA-0AD9-46D7-A767-ED82BA04350A}" type="presOf" srcId="{66BB6D39-58E8-4EF5-AD4D-0FE514A9D24B}" destId="{D2754C13-7957-4ACC-BEB1-5363B8C6EB44}" srcOrd="1" destOrd="0" presId="urn:microsoft.com/office/officeart/2005/8/layout/venn1"/>
    <dgm:cxn modelId="{9DB2C323-3239-422E-9B0C-E88CE75DA5AD}" type="presOf" srcId="{66BB6D39-58E8-4EF5-AD4D-0FE514A9D24B}" destId="{1328E5E3-2FBA-46EE-9CBB-4A7E99694664}" srcOrd="0" destOrd="0" presId="urn:microsoft.com/office/officeart/2005/8/layout/venn1"/>
    <dgm:cxn modelId="{444C3FA8-7962-41F9-BAD7-876171EA02E8}" type="presOf" srcId="{D5813125-F9CE-4527-B98A-308515FB405D}" destId="{3BC4BFF7-5178-438B-A714-AE35FD30FB7B}" srcOrd="0" destOrd="0" presId="urn:microsoft.com/office/officeart/2005/8/layout/venn1"/>
    <dgm:cxn modelId="{601E59A4-B2D5-4F2D-88BB-6AE196A98538}" srcId="{D5813125-F9CE-4527-B98A-308515FB405D}" destId="{0E6A4EB6-5F62-4C0F-B69C-D870874B37E9}" srcOrd="2" destOrd="0" parTransId="{51185088-D869-4853-ABF6-444EF58D1FD7}" sibTransId="{973AE3EE-26C8-4ECE-A1CB-1697CD187422}"/>
    <dgm:cxn modelId="{FAF6CCB1-51F8-43CF-83CC-AB1D8CF8B123}" srcId="{D5813125-F9CE-4527-B98A-308515FB405D}" destId="{66BB6D39-58E8-4EF5-AD4D-0FE514A9D24B}" srcOrd="1" destOrd="0" parTransId="{F9DB5723-658C-458B-8186-6BF018C630A5}" sibTransId="{54B00E78-9656-4F9C-B42C-3693B46B9CCE}"/>
    <dgm:cxn modelId="{774D436E-1028-409B-81DE-32D9FD340702}" srcId="{D5813125-F9CE-4527-B98A-308515FB405D}" destId="{537EC56F-01FA-40B0-91E0-3B2BF3503668}" srcOrd="0" destOrd="0" parTransId="{BF54629E-E9C0-4B6C-AB4E-56B673CA74D8}" sibTransId="{B944337C-A5B3-46BF-8601-642ADAD2A471}"/>
    <dgm:cxn modelId="{474F2161-44EC-4AD7-8837-D8698796BF2B}" type="presOf" srcId="{0E6A4EB6-5F62-4C0F-B69C-D870874B37E9}" destId="{A1355366-CC08-4FAE-BB2F-5C0B1DA9A774}" srcOrd="1" destOrd="0" presId="urn:microsoft.com/office/officeart/2005/8/layout/venn1"/>
    <dgm:cxn modelId="{BDEB13CF-4AD7-417F-ABF1-7478FE998B63}" type="presOf" srcId="{0E6A4EB6-5F62-4C0F-B69C-D870874B37E9}" destId="{36021F13-A832-4BC5-8BFB-B380DB3312F8}" srcOrd="0" destOrd="0" presId="urn:microsoft.com/office/officeart/2005/8/layout/venn1"/>
    <dgm:cxn modelId="{1C38391E-2DDD-4F95-8845-93821119EE32}" type="presOf" srcId="{537EC56F-01FA-40B0-91E0-3B2BF3503668}" destId="{526A59AA-D3F5-4422-BB89-FDED0E89C688}" srcOrd="1" destOrd="0" presId="urn:microsoft.com/office/officeart/2005/8/layout/venn1"/>
    <dgm:cxn modelId="{D11E84BC-16D4-4764-98B4-C95D42FF8437}" type="presParOf" srcId="{3BC4BFF7-5178-438B-A714-AE35FD30FB7B}" destId="{566CDD4B-F611-4A83-8AD0-B43F4A38AEA8}" srcOrd="0" destOrd="0" presId="urn:microsoft.com/office/officeart/2005/8/layout/venn1"/>
    <dgm:cxn modelId="{263A80B8-F5A4-4FDA-85FA-8708FA3D2C73}" type="presParOf" srcId="{3BC4BFF7-5178-438B-A714-AE35FD30FB7B}" destId="{526A59AA-D3F5-4422-BB89-FDED0E89C688}" srcOrd="1" destOrd="0" presId="urn:microsoft.com/office/officeart/2005/8/layout/venn1"/>
    <dgm:cxn modelId="{F32AE039-4FA8-4FC5-90DF-8E9467F317E4}" type="presParOf" srcId="{3BC4BFF7-5178-438B-A714-AE35FD30FB7B}" destId="{1328E5E3-2FBA-46EE-9CBB-4A7E99694664}" srcOrd="2" destOrd="0" presId="urn:microsoft.com/office/officeart/2005/8/layout/venn1"/>
    <dgm:cxn modelId="{E58AFF3D-4003-475C-9E34-328998E18DB4}" type="presParOf" srcId="{3BC4BFF7-5178-438B-A714-AE35FD30FB7B}" destId="{D2754C13-7957-4ACC-BEB1-5363B8C6EB44}" srcOrd="3" destOrd="0" presId="urn:microsoft.com/office/officeart/2005/8/layout/venn1"/>
    <dgm:cxn modelId="{95E0860F-8459-407D-A3C8-0A8A3D88F9F9}" type="presParOf" srcId="{3BC4BFF7-5178-438B-A714-AE35FD30FB7B}" destId="{36021F13-A832-4BC5-8BFB-B380DB3312F8}" srcOrd="4" destOrd="0" presId="urn:microsoft.com/office/officeart/2005/8/layout/venn1"/>
    <dgm:cxn modelId="{881CE77C-56DA-46C3-BC78-AF4FAA1E11C9}" type="presParOf" srcId="{3BC4BFF7-5178-438B-A714-AE35FD30FB7B}" destId="{A1355366-CC08-4FAE-BB2F-5C0B1DA9A77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CDD4B-F611-4A83-8AD0-B43F4A38AEA8}">
      <dsp:nvSpPr>
        <dsp:cNvPr id="0" name=""/>
        <dsp:cNvSpPr/>
      </dsp:nvSpPr>
      <dsp:spPr>
        <a:xfrm>
          <a:off x="995521" y="47684"/>
          <a:ext cx="2288857" cy="22888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Una entidad de Iniciativa Social.</a:t>
          </a:r>
          <a:endParaRPr lang="es-ES" sz="2400" kern="1200" dirty="0"/>
        </a:p>
      </dsp:txBody>
      <dsp:txXfrm>
        <a:off x="1300702" y="448234"/>
        <a:ext cx="1678495" cy="1029985"/>
      </dsp:txXfrm>
    </dsp:sp>
    <dsp:sp modelId="{1328E5E3-2FBA-46EE-9CBB-4A7E99694664}">
      <dsp:nvSpPr>
        <dsp:cNvPr id="0" name=""/>
        <dsp:cNvSpPr/>
      </dsp:nvSpPr>
      <dsp:spPr>
        <a:xfrm>
          <a:off x="1821417" y="1478220"/>
          <a:ext cx="2288857" cy="22888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Sin ánimo de lucro. </a:t>
          </a:r>
          <a:endParaRPr lang="es-ES" sz="2400" kern="1200" dirty="0"/>
        </a:p>
      </dsp:txBody>
      <dsp:txXfrm>
        <a:off x="2521426" y="2069508"/>
        <a:ext cx="1373314" cy="1258871"/>
      </dsp:txXfrm>
    </dsp:sp>
    <dsp:sp modelId="{36021F13-A832-4BC5-8BFB-B380DB3312F8}">
      <dsp:nvSpPr>
        <dsp:cNvPr id="0" name=""/>
        <dsp:cNvSpPr/>
      </dsp:nvSpPr>
      <dsp:spPr>
        <a:xfrm>
          <a:off x="169625" y="1478220"/>
          <a:ext cx="2288857" cy="22888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Declarada de Utilidad Pública.</a:t>
          </a:r>
          <a:endParaRPr lang="es-ES" sz="2400" kern="1200" dirty="0"/>
        </a:p>
      </dsp:txBody>
      <dsp:txXfrm>
        <a:off x="385159" y="2069508"/>
        <a:ext cx="1373314" cy="1258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B27DE-B775-4062-AEBA-60154762F838}" type="datetimeFigureOut">
              <a:rPr lang="es-ES" smtClean="0"/>
              <a:pPr/>
              <a:t>07/11/2022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7251D-FFB7-4E8D-9BFF-8FA1B60FC26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437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CDEAF-46DC-4DBB-B184-BE8E3571B16C}" type="datetimeFigureOut">
              <a:rPr lang="es-ES" smtClean="0"/>
              <a:pPr/>
              <a:t>07/11/2022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0293A-EC17-413E-9A96-F162BCF7DAC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9537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 smtClean="0"/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7631" indent="-2875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0201" indent="-23004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0281" indent="-23004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0362" indent="-23004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0442" indent="-230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0522" indent="-230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0603" indent="-230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0683" indent="-230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B92CA2-58EE-48EA-AB42-0244FD76C743}" type="slidenum">
              <a:rPr lang="es-ES" smtClean="0"/>
              <a:pPr eaLnBrk="1" hangingPunct="1"/>
              <a:t>2</a:t>
            </a:fld>
            <a:endParaRPr lang="es-E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07/11/2022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07/11/2022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07/11/2022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07/11/2022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07/11/2022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07/11/2022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07/11/2022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07/11/2022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07/11/2022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07/11/2022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07/11/2022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07/11/2022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jpe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2 Marcador de contenido"/>
          <p:cNvSpPr>
            <a:spLocks noGrp="1"/>
          </p:cNvSpPr>
          <p:nvPr>
            <p:ph idx="1"/>
          </p:nvPr>
        </p:nvSpPr>
        <p:spPr>
          <a:xfrm>
            <a:off x="323850" y="1341438"/>
            <a:ext cx="8064500" cy="51117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ES" sz="54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sz="8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AFEDAZ </a:t>
            </a:r>
          </a:p>
          <a:p>
            <a:pPr algn="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E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E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  <a:endParaRPr lang="es-E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ES" sz="1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305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3813"/>
            <a:ext cx="2220913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11560" y="5445224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8/11/2022</a:t>
            </a:r>
          </a:p>
          <a:p>
            <a:pPr algn="ctr"/>
            <a:r>
              <a:rPr lang="es-E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COMBATIR EL ALZHEIMER, PAUTAS DE MEJORA PARA PACIENTES, PROFESIONALES DEL SECTOR Y VOLUNTARIOS EN TIEMPOS DE COVID.</a:t>
            </a:r>
            <a:endParaRPr lang="es-ES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60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</p:nvPr>
        </p:nvGraphicFramePr>
        <p:xfrm>
          <a:off x="4864100" y="1521619"/>
          <a:ext cx="4279900" cy="3814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6" y="5949280"/>
            <a:ext cx="1979612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4767263" y="357188"/>
            <a:ext cx="42830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5400" b="1" cap="al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AFEDAZ ES...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245637"/>
            <a:ext cx="4299719" cy="31194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2069205"/>
      </p:ext>
    </p:extLst>
  </p:cSld>
  <p:clrMapOvr>
    <a:masterClrMapping/>
  </p:clrMapOvr>
  <p:transition advTm="848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6CDD4B-F611-4A83-8AD0-B43F4A38A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566CDD4B-F611-4A83-8AD0-B43F4A38AE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28E5E3-2FBA-46EE-9CBB-4A7E99694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1328E5E3-2FBA-46EE-9CBB-4A7E99694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021F13-A832-4BC5-8BFB-B380DB331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graphicEl>
                                              <a:dgm id="{36021F13-A832-4BC5-8BFB-B380DB3312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/>
            </a:r>
            <a:br>
              <a:rPr lang="es-ES" dirty="0" smtClean="0"/>
            </a:br>
            <a:endParaRPr lang="es-ES" sz="6000" dirty="0" smtClean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21288"/>
            <a:ext cx="1828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713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charset="0"/>
              <a:defRPr sz="1600" b="1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s-ES" sz="1800" b="0">
              <a:latin typeface="Times New Roman" pitchFamily="18" charset="0"/>
            </a:endParaRPr>
          </a:p>
        </p:txBody>
      </p:sp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468313" y="515938"/>
            <a:ext cx="4032250" cy="26971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630"/>
              </a:avLst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ES" sz="5400" b="1" cap="all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11560" y="1123893"/>
            <a:ext cx="35208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400" b="1" cap="al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COORDINACIÓN </a:t>
            </a:r>
            <a:r>
              <a:rPr lang="es-ES" sz="2400" b="1" cap="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otros </a:t>
            </a:r>
            <a:r>
              <a:rPr lang="es-ES" sz="2400" b="1" cap="al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SERVICIOS SANITARIOS</a:t>
            </a:r>
          </a:p>
          <a:p>
            <a:pPr algn="ctr"/>
            <a:endParaRPr lang="es-ES" dirty="0"/>
          </a:p>
          <a:p>
            <a:pPr algn="ctr"/>
            <a:r>
              <a:rPr lang="es-ES" dirty="0" smtClean="0"/>
              <a:t>-Colaboración en proyectos de investigación.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-Centros de Salud.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-Universidad y Centros docentes.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-Otros organismos públicos. </a:t>
            </a:r>
          </a:p>
          <a:p>
            <a:pPr algn="ctr"/>
            <a:r>
              <a:rPr lang="es-ES" dirty="0" smtClean="0"/>
              <a:t> </a:t>
            </a:r>
          </a:p>
        </p:txBody>
      </p:sp>
      <p:pic>
        <p:nvPicPr>
          <p:cNvPr id="8" name="Imagen 7" descr="\\Afedaz_server\archivos\T. Social\Pública\FOTOS ACTIVIDADES\2022\CHARLA ATADES MAYO 11.05\165219465838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320" y="530224"/>
            <a:ext cx="2726055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\\Afedaz_server\archivos\T. Social\Pública\FOTOS ACTIVIDADES\2022\CHARLA CENTRO NASCOR 29.03\CHARLA.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19277"/>
            <a:ext cx="2717800" cy="2038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962270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0"/>
            <a:ext cx="9396413" cy="9191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smtClean="0"/>
              <a:t> </a:t>
            </a:r>
            <a:endParaRPr lang="es-ES" sz="3600" smtClean="0"/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987181"/>
            <a:ext cx="177006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77031" y="908720"/>
            <a:ext cx="432117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4800" b="1" cap="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Orientado a:</a:t>
            </a:r>
            <a:endParaRPr lang="es-ES" sz="4800" b="1" cap="all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>
              <a:defRPr/>
            </a:pPr>
            <a:endParaRPr lang="es-ES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2000" b="1" dirty="0" smtClean="0"/>
              <a:t>Familiares/cuidadores de personas con Alzheimer y otras demencias.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2000" b="1" dirty="0" smtClean="0"/>
              <a:t>Profesionales del sector.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2000" b="1" dirty="0" smtClean="0"/>
              <a:t>Voluntarios</a:t>
            </a:r>
          </a:p>
          <a:p>
            <a:pPr eaLnBrk="1" hangingPunct="1">
              <a:defRPr/>
            </a:pPr>
            <a:endParaRPr lang="es-ES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25400"/>
            <a:ext cx="18748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 descr="\\Afedaz_server\archivos\Administración\Pública\FOTOS SERVICIOS AÑO 2022\APOYO PSICOLOGICO\IMG-20220906-WA001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3700785" cy="2571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C:\Users\ADMINISTRACION\Desktop\foto ccivic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45116"/>
            <a:ext cx="3629025" cy="205867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4648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307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9429" y="78342"/>
            <a:ext cx="8694738" cy="12239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OBJETIVOS DEL PROGRAMA</a:t>
            </a:r>
            <a:endParaRPr lang="es-E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8279" y="1052736"/>
            <a:ext cx="8496944" cy="3528392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000" dirty="0" smtClean="0">
                <a:solidFill>
                  <a:srgbClr val="7030A0"/>
                </a:solidFill>
              </a:rPr>
              <a:t>ORIENTACIÓN</a:t>
            </a:r>
            <a:r>
              <a:rPr lang="es-ES" sz="2000" dirty="0" smtClean="0"/>
              <a:t> 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000" dirty="0" smtClean="0">
                <a:solidFill>
                  <a:srgbClr val="00B0F0"/>
                </a:solidFill>
              </a:rPr>
              <a:t>MATERIAL FORMATIVO</a:t>
            </a:r>
            <a:endParaRPr lang="es-ES" sz="2000" dirty="0">
              <a:solidFill>
                <a:srgbClr val="00B0F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000" dirty="0" smtClean="0">
                <a:solidFill>
                  <a:srgbClr val="92D050"/>
                </a:solidFill>
              </a:rPr>
              <a:t>ASESORAMIENTO </a:t>
            </a:r>
          </a:p>
          <a:p>
            <a:pPr algn="r">
              <a:defRPr/>
            </a:pPr>
            <a:r>
              <a:rPr lang="es-ES" sz="2000" dirty="0" smtClean="0"/>
              <a:t>		</a:t>
            </a:r>
          </a:p>
          <a:p>
            <a:pPr algn="r">
              <a:defRPr/>
            </a:pPr>
            <a:r>
              <a:rPr lang="es-ES" sz="2000" dirty="0" smtClean="0"/>
              <a:t>			</a:t>
            </a:r>
            <a:r>
              <a:rPr lang="es-ES" sz="2000" dirty="0" smtClean="0">
                <a:solidFill>
                  <a:srgbClr val="FF0000"/>
                </a:solidFill>
              </a:rPr>
              <a:t>INTEGRACION EN LA ESCUELA DE SALUD</a:t>
            </a:r>
            <a:r>
              <a:rPr lang="es-ES" sz="2000" dirty="0" smtClean="0"/>
              <a:t>				</a:t>
            </a:r>
          </a:p>
          <a:p>
            <a:pPr algn="r">
              <a:defRPr/>
            </a:pPr>
            <a:r>
              <a:rPr lang="es-ES" sz="2000" dirty="0" smtClean="0"/>
              <a:t>	</a:t>
            </a:r>
            <a:r>
              <a:rPr lang="es-ES" sz="2000" dirty="0" smtClean="0">
                <a:solidFill>
                  <a:schemeClr val="accent2"/>
                </a:solidFill>
              </a:rPr>
              <a:t>FORMACIÓN</a:t>
            </a:r>
            <a:endParaRPr lang="es-ES" sz="2000" dirty="0">
              <a:solidFill>
                <a:schemeClr val="accent2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CHARLAS/SEMINARIOS</a:t>
            </a:r>
            <a:endParaRPr lang="es-ES" sz="2000" dirty="0">
              <a:solidFill>
                <a:schemeClr val="accent3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z="20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</a:rPr>
              <a:t>INFORMACIÓN</a:t>
            </a:r>
            <a:r>
              <a:rPr lang="es-ES" sz="2000" dirty="0" smtClean="0"/>
              <a:t>					</a:t>
            </a:r>
            <a:r>
              <a:rPr lang="es-ES" sz="2000" dirty="0" smtClean="0">
                <a:solidFill>
                  <a:srgbClr val="C00000"/>
                </a:solidFill>
              </a:rPr>
              <a:t>AUTOCUIDADO</a:t>
            </a:r>
            <a:endParaRPr lang="es-ES" sz="2000" dirty="0">
              <a:solidFill>
                <a:srgbClr val="C00000"/>
              </a:solidFill>
            </a:endParaRP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5877272"/>
            <a:ext cx="21240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52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549275"/>
            <a:ext cx="8424863" cy="5040313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/>
            </a:r>
            <a:br>
              <a:rPr lang="es-ES" dirty="0" smtClean="0"/>
            </a:br>
            <a:endParaRPr lang="es-ES" sz="6000" dirty="0" smtClean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067425"/>
            <a:ext cx="1828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713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charset="0"/>
              <a:defRPr sz="1600" b="1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s-ES" sz="1800" b="0">
              <a:latin typeface="Times New Roman" pitchFamily="18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2987675" y="476250"/>
            <a:ext cx="3889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000" b="1" cap="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ACTIVIDADES</a:t>
            </a:r>
            <a:endParaRPr lang="es-ES" sz="4000" b="1" cap="all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95536" y="1239227"/>
            <a:ext cx="65596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dirty="0" smtClean="0"/>
              <a:t>Valoración Social, Orientación y Asesoramiento familiar. </a:t>
            </a:r>
          </a:p>
          <a:p>
            <a:pPr marL="342900" indent="-342900">
              <a:buFont typeface="+mj-lt"/>
              <a:buAutoNum type="arabicPeriod"/>
            </a:pPr>
            <a:endParaRPr lang="es-ES" dirty="0" smtClean="0"/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Atención psicológica individual.</a:t>
            </a:r>
          </a:p>
          <a:p>
            <a:r>
              <a:rPr lang="es-ES" dirty="0" smtClean="0"/>
              <a:t> </a:t>
            </a:r>
          </a:p>
          <a:p>
            <a:r>
              <a:rPr lang="es-ES" dirty="0" smtClean="0"/>
              <a:t>3. Atención Psicológica grupal. </a:t>
            </a:r>
          </a:p>
          <a:p>
            <a:pPr marL="342900" indent="-342900">
              <a:buFont typeface="+mj-lt"/>
              <a:buAutoNum type="arabicPeriod"/>
            </a:pPr>
            <a:endParaRPr lang="es-ES" dirty="0" smtClean="0"/>
          </a:p>
          <a:p>
            <a:r>
              <a:rPr lang="es-ES" dirty="0" smtClean="0"/>
              <a:t>4. Formación para familiares.</a:t>
            </a:r>
          </a:p>
          <a:p>
            <a:r>
              <a:rPr lang="es-ES" dirty="0" smtClean="0"/>
              <a:t> </a:t>
            </a:r>
          </a:p>
          <a:p>
            <a:r>
              <a:rPr lang="es-ES" dirty="0" smtClean="0"/>
              <a:t>5. Formación para profesionales.</a:t>
            </a:r>
          </a:p>
          <a:p>
            <a:pPr marL="342900" indent="-342900">
              <a:buFont typeface="+mj-lt"/>
              <a:buAutoNum type="arabicPeriod"/>
            </a:pPr>
            <a:endParaRPr lang="es-ES" dirty="0" smtClean="0"/>
          </a:p>
          <a:p>
            <a:r>
              <a:rPr lang="es-ES" dirty="0" smtClean="0"/>
              <a:t>6. Captación y formación a voluntarios. </a:t>
            </a:r>
          </a:p>
          <a:p>
            <a:pPr marL="342900" indent="-342900">
              <a:buFont typeface="+mj-lt"/>
              <a:buAutoNum type="arabicPeriod"/>
            </a:pPr>
            <a:endParaRPr lang="es-ES" dirty="0" smtClean="0"/>
          </a:p>
          <a:p>
            <a:r>
              <a:rPr lang="es-ES" dirty="0" smtClean="0"/>
              <a:t>7. Participación con la escuela de Salud. </a:t>
            </a:r>
          </a:p>
        </p:txBody>
      </p:sp>
      <p:pic>
        <p:nvPicPr>
          <p:cNvPr id="9" name="Imagen 8" descr="S:\Administración\Pública\FOTOS SERVICIOS AÑO 2022\T.SOCIAL\OTRAS MIRADAS\DSC0388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182" y="3862763"/>
            <a:ext cx="3379291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ADMINISTRACION\AppData\Local\Microsoft\Windows\INetCache\Content.Word\20220216_1133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97772" y="1196524"/>
            <a:ext cx="2794635" cy="2097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15990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404813"/>
            <a:ext cx="8424863" cy="5040312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/>
            </a:r>
            <a:br>
              <a:rPr lang="es-ES" dirty="0" smtClean="0"/>
            </a:br>
            <a:endParaRPr lang="es-ES" sz="6000" dirty="0" smtClean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838" y="6149975"/>
            <a:ext cx="1828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713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charset="0"/>
              <a:defRPr sz="1600" b="1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s-ES" sz="1800" b="0">
              <a:latin typeface="Times New Roman" pitchFamily="18" charset="0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474663" y="38100"/>
            <a:ext cx="8058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3600" b="1" cap="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EVALUACIÓN GLOBAL DEL PROYECTO</a:t>
            </a:r>
            <a:endParaRPr lang="es-ES" sz="3600" b="1" cap="all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50825" y="836712"/>
            <a:ext cx="55446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DATOS CLAVE</a:t>
            </a:r>
            <a:r>
              <a:rPr lang="es-ES" dirty="0" smtClean="0"/>
              <a:t>:</a:t>
            </a:r>
            <a:endParaRPr lang="es-ES" sz="1600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 dirty="0" smtClean="0"/>
              <a:t>4,971 socios atendidos.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 dirty="0" smtClean="0"/>
              <a:t>15 sesiones formativas impartidas.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 dirty="0" smtClean="0"/>
              <a:t>386 entrevistas de valoración inicial.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 dirty="0" smtClean="0"/>
              <a:t>23 entrevistas sobre incapacitación judicial.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 dirty="0" smtClean="0"/>
              <a:t>Apoyo psicológico a 191 familias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 dirty="0" smtClean="0"/>
              <a:t>230 seguimientos telefónico a familiares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 dirty="0" smtClean="0"/>
              <a:t>62 familias en grupos de </a:t>
            </a:r>
            <a:r>
              <a:rPr lang="es-ES" sz="1600" dirty="0" err="1"/>
              <a:t>A</a:t>
            </a:r>
            <a:r>
              <a:rPr lang="es-ES" sz="1600" dirty="0" err="1" smtClean="0"/>
              <a:t>utoyuda</a:t>
            </a:r>
            <a:endParaRPr lang="es-ES" sz="1600" dirty="0" smtClean="0"/>
          </a:p>
          <a:p>
            <a:r>
              <a:rPr lang="es-ES" dirty="0" smtClean="0"/>
              <a:t> 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12" name="Imagen 11" descr="\\Afedaz_server\archivos\Administración\Pública\FOTOS SERVICIOS AÑO 2022\T.SOCIAL\20221007_12465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8659" y="4227965"/>
            <a:ext cx="2606040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\\Afedaz_server\archivos\T. Social\Pública\FOTOS ENTREGA DE PREMIOS AFEDAZ 2022\_11A486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073" y="1015397"/>
            <a:ext cx="3685540" cy="2275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\\Afedaz_server\archivos\T. Social\Pública\FOTOS ACTIVIDADES\2022\CHARLA CENTRO NASCOR 29.03\PILAR C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149080"/>
            <a:ext cx="3266046" cy="2326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83548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86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0" y="5589588"/>
            <a:ext cx="7380288" cy="863600"/>
          </a:xfrm>
        </p:spPr>
        <p:txBody>
          <a:bodyPr rtlCol="0">
            <a:normAutofit fontScale="3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18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Muchas Gracias 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s-E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valdi" pitchFamily="66" charset="0"/>
            </a:endParaRPr>
          </a:p>
        </p:txBody>
      </p:sp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6049963"/>
            <a:ext cx="2087562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188913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400" b="1" cap="al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AFEDAZ</a:t>
            </a:r>
            <a:br>
              <a:rPr lang="es-ES" sz="2400" b="1" cap="al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ES" sz="2400" b="1" cap="al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Asociación de Familiares de Enfermos de Alzheimer</a:t>
            </a:r>
          </a:p>
        </p:txBody>
      </p:sp>
      <p:pic>
        <p:nvPicPr>
          <p:cNvPr id="6" name="Imagen 5" descr="\\Afedaz_server\archivos\Administración\Pública\FOTOS SERVICIOS AÑO 2022\APOYO PSICOLOGICO\20220705_1855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4248471" cy="286878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4291644"/>
      </p:ext>
    </p:extLst>
  </p:cSld>
  <p:clrMapOvr>
    <a:masterClrMapping/>
  </p:clrMapOvr>
  <p:transition spd="med" advTm="107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9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8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</TotalTime>
  <Words>194</Words>
  <Application>Microsoft Office PowerPoint</Application>
  <PresentationFormat>Presentación en pantalla (4:3)</PresentationFormat>
  <Paragraphs>68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9" baseType="lpstr">
      <vt:lpstr>Arial</vt:lpstr>
      <vt:lpstr>Calibri</vt:lpstr>
      <vt:lpstr>Franklin Gothic Book</vt:lpstr>
      <vt:lpstr>Franklin Gothic Medium</vt:lpstr>
      <vt:lpstr>Source Sans Pro ExtraLight</vt:lpstr>
      <vt:lpstr>Times New Roman</vt:lpstr>
      <vt:lpstr>Tunga</vt:lpstr>
      <vt:lpstr>Vivaldi</vt:lpstr>
      <vt:lpstr>Wingdings</vt:lpstr>
      <vt:lpstr>Wingdings 2</vt:lpstr>
      <vt:lpstr>Ángulos</vt:lpstr>
      <vt:lpstr>Presentación de PowerPoint</vt:lpstr>
      <vt:lpstr>Presentación de PowerPoint</vt:lpstr>
      <vt:lpstr> </vt:lpstr>
      <vt:lpstr> </vt:lpstr>
      <vt:lpstr>OBJETIVOS DEL PROGRAMA</vt:lpstr>
      <vt:lpstr> </vt:lpstr>
      <vt:lpstr>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TERAPIAS COGNITIVAS</dc:title>
  <dc:creator>ResponsableCPS</dc:creator>
  <cp:lastModifiedBy>Javier Gállego</cp:lastModifiedBy>
  <cp:revision>140</cp:revision>
  <dcterms:created xsi:type="dcterms:W3CDTF">2011-03-28T16:38:47Z</dcterms:created>
  <dcterms:modified xsi:type="dcterms:W3CDTF">2022-11-07T13:09:01Z</dcterms:modified>
</cp:coreProperties>
</file>