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8"/>
  </p:notesMasterIdLst>
  <p:sldIdLst>
    <p:sldId id="256" r:id="rId2"/>
    <p:sldId id="272" r:id="rId3"/>
    <p:sldId id="264" r:id="rId4"/>
    <p:sldId id="270" r:id="rId5"/>
    <p:sldId id="268" r:id="rId6"/>
    <p:sldId id="273"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5" autoAdjust="0"/>
    <p:restoredTop sz="88042" autoAdjust="0"/>
  </p:normalViewPr>
  <p:slideViewPr>
    <p:cSldViewPr>
      <p:cViewPr varScale="1">
        <p:scale>
          <a:sx n="84" d="100"/>
          <a:sy n="84" d="100"/>
        </p:scale>
        <p:origin x="195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FD36F4D-1462-4AF6-BBC7-B25E872620DB}" type="datetimeFigureOut">
              <a:rPr lang="es-ES"/>
              <a:pPr>
                <a:defRPr/>
              </a:pPr>
              <a:t>07/11/2022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C86ADF5-C857-4954-AB14-C6723E48E0B8}" type="slidenum">
              <a:rPr lang="es-ES"/>
              <a:pPr>
                <a:defRPr/>
              </a:pPr>
              <a:t>‹Nº›</a:t>
            </a:fld>
            <a:endParaRPr lang="es-ES"/>
          </a:p>
        </p:txBody>
      </p:sp>
    </p:spTree>
    <p:extLst>
      <p:ext uri="{BB962C8B-B14F-4D97-AF65-F5344CB8AC3E}">
        <p14:creationId xmlns:p14="http://schemas.microsoft.com/office/powerpoint/2010/main" val="14951344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pPr>
              <a:defRPr/>
            </a:pPr>
            <a:fld id="{5C86ADF5-C857-4954-AB14-C6723E48E0B8}" type="slidenum">
              <a:rPr lang="es-ES" smtClean="0"/>
              <a:pPr>
                <a:defRPr/>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331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1331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A49356-2EDC-42D0-AD56-32F38AA4E21E}" type="slidenum">
              <a:rPr lang="es-ES" smtClean="0"/>
              <a:pPr/>
              <a:t>6</a:t>
            </a:fld>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pPr>
              <a:defRPr/>
            </a:pPr>
            <a:endParaRPr lang="es-ES"/>
          </a:p>
        </p:txBody>
      </p:sp>
      <p:sp>
        <p:nvSpPr>
          <p:cNvPr id="19" name="18 Marcador de pie de página"/>
          <p:cNvSpPr>
            <a:spLocks noGrp="1"/>
          </p:cNvSpPr>
          <p:nvPr>
            <p:ph type="ftr" sz="quarter" idx="11"/>
          </p:nvPr>
        </p:nvSpPr>
        <p:spPr/>
        <p:txBody>
          <a:bodyPr/>
          <a:lstStyle/>
          <a:p>
            <a:pPr>
              <a:defRPr/>
            </a:pPr>
            <a:endParaRPr lang="es-ES"/>
          </a:p>
        </p:txBody>
      </p:sp>
      <p:sp>
        <p:nvSpPr>
          <p:cNvPr id="27" name="26 Marcador de número de diapositiva"/>
          <p:cNvSpPr>
            <a:spLocks noGrp="1"/>
          </p:cNvSpPr>
          <p:nvPr>
            <p:ph type="sldNum" sz="quarter" idx="12"/>
          </p:nvPr>
        </p:nvSpPr>
        <p:spPr/>
        <p:txBody>
          <a:bodyPr/>
          <a:lstStyle/>
          <a:p>
            <a:pPr>
              <a:defRPr/>
            </a:pPr>
            <a:fld id="{2EC3F357-93F8-4DD3-B12B-FDB934CD4B96}" type="slidenum">
              <a:rPr lang="es-ES" smtClean="0"/>
              <a:pPr>
                <a:defRPr/>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E5902B53-8BBD-4227-8C20-510A1316299C}" type="slidenum">
              <a:rPr lang="es-ES" smtClean="0"/>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B815C95D-EB51-4311-8B26-EDE9A6481BB9}" type="slidenum">
              <a:rPr lang="es-ES" smtClean="0"/>
              <a:pPr>
                <a:defRPr/>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251DBF3F-9100-4464-BE52-8E01EEFB2DC9}" type="slidenum">
              <a:rPr lang="es-ES" smtClean="0"/>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792CE0BB-5574-48AC-9435-F58E9D837D68}" type="slidenum">
              <a:rPr lang="es-ES" smtClean="0"/>
              <a:pPr>
                <a:defRPr/>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defRPr/>
            </a:pPr>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C6F9599E-5D0B-41CB-929B-3D60C74CEC6D}" type="slidenum">
              <a:rPr lang="es-ES" smtClean="0"/>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pPr>
              <a:defRPr/>
            </a:pPr>
            <a:endParaRPr lang="es-ES"/>
          </a:p>
        </p:txBody>
      </p:sp>
      <p:sp>
        <p:nvSpPr>
          <p:cNvPr id="8" name="7 Marcador de pie de página"/>
          <p:cNvSpPr>
            <a:spLocks noGrp="1"/>
          </p:cNvSpPr>
          <p:nvPr>
            <p:ph type="ftr" sz="quarter" idx="11"/>
          </p:nvPr>
        </p:nvSpPr>
        <p:spPr/>
        <p:txBody>
          <a:bodyPr/>
          <a:lstStyle/>
          <a:p>
            <a:pPr>
              <a:defRPr/>
            </a:pPr>
            <a:endParaRPr lang="es-ES"/>
          </a:p>
        </p:txBody>
      </p:sp>
      <p:sp>
        <p:nvSpPr>
          <p:cNvPr id="9" name="8 Marcador de número de diapositiva"/>
          <p:cNvSpPr>
            <a:spLocks noGrp="1"/>
          </p:cNvSpPr>
          <p:nvPr>
            <p:ph type="sldNum" sz="quarter" idx="12"/>
          </p:nvPr>
        </p:nvSpPr>
        <p:spPr/>
        <p:txBody>
          <a:bodyPr/>
          <a:lstStyle/>
          <a:p>
            <a:pPr>
              <a:defRPr/>
            </a:pPr>
            <a:fld id="{B6C68E13-5F4A-40E6-88BD-E49ACCB393C2}" type="slidenum">
              <a:rPr lang="es-ES" smtClean="0"/>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pPr>
              <a:defRPr/>
            </a:pPr>
            <a:endParaRPr lang="es-ES"/>
          </a:p>
        </p:txBody>
      </p:sp>
      <p:sp>
        <p:nvSpPr>
          <p:cNvPr id="4" name="3 Marcador de pie de página"/>
          <p:cNvSpPr>
            <a:spLocks noGrp="1"/>
          </p:cNvSpPr>
          <p:nvPr>
            <p:ph type="ftr" sz="quarter" idx="11"/>
          </p:nvPr>
        </p:nvSpPr>
        <p:spPr/>
        <p:txBody>
          <a:bodyPr/>
          <a:lstStyle/>
          <a:p>
            <a:pPr>
              <a:defRPr/>
            </a:pPr>
            <a:endParaRPr lang="es-ES"/>
          </a:p>
        </p:txBody>
      </p:sp>
      <p:sp>
        <p:nvSpPr>
          <p:cNvPr id="5" name="4 Marcador de número de diapositiva"/>
          <p:cNvSpPr>
            <a:spLocks noGrp="1"/>
          </p:cNvSpPr>
          <p:nvPr>
            <p:ph type="sldNum" sz="quarter" idx="12"/>
          </p:nvPr>
        </p:nvSpPr>
        <p:spPr/>
        <p:txBody>
          <a:bodyPr/>
          <a:lstStyle/>
          <a:p>
            <a:pPr>
              <a:defRPr/>
            </a:pPr>
            <a:fld id="{5BC45585-AEA8-468E-951C-5718A4912E78}" type="slidenum">
              <a:rPr lang="es-ES" smtClean="0"/>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endParaRPr lang="es-ES"/>
          </a:p>
        </p:txBody>
      </p:sp>
      <p:sp>
        <p:nvSpPr>
          <p:cNvPr id="3" name="2 Marcador de pie de página"/>
          <p:cNvSpPr>
            <a:spLocks noGrp="1"/>
          </p:cNvSpPr>
          <p:nvPr>
            <p:ph type="ftr" sz="quarter" idx="11"/>
          </p:nvPr>
        </p:nvSpPr>
        <p:spPr/>
        <p:txBody>
          <a:bodyPr/>
          <a:lstStyle/>
          <a:p>
            <a:pPr>
              <a:defRPr/>
            </a:pPr>
            <a:endParaRPr lang="es-ES"/>
          </a:p>
        </p:txBody>
      </p:sp>
      <p:sp>
        <p:nvSpPr>
          <p:cNvPr id="4" name="3 Marcador de número de diapositiva"/>
          <p:cNvSpPr>
            <a:spLocks noGrp="1"/>
          </p:cNvSpPr>
          <p:nvPr>
            <p:ph type="sldNum" sz="quarter" idx="12"/>
          </p:nvPr>
        </p:nvSpPr>
        <p:spPr/>
        <p:txBody>
          <a:bodyPr/>
          <a:lstStyle/>
          <a:p>
            <a:pPr>
              <a:defRPr/>
            </a:pPr>
            <a:fld id="{F7037BD6-D5C4-46BE-A750-A26E5F575E3C}" type="slidenum">
              <a:rPr lang="es-ES" smtClean="0"/>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defRPr/>
            </a:pPr>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0A8F8078-DB88-4620-9B78-9E0500741C44}" type="slidenum">
              <a:rPr lang="es-ES" smtClean="0"/>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pPr>
              <a:defRPr/>
            </a:pPr>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pPr>
              <a:defRPr/>
            </a:pPr>
            <a:fld id="{E199853E-7D4E-40D8-8EBF-E8AAB9019B14}" type="slidenum">
              <a:rPr lang="es-ES" smtClean="0"/>
              <a:pPr>
                <a:defRPr/>
              </a:pPr>
              <a:t>‹Nº›</a:t>
            </a:fld>
            <a:endParaRPr lang="es-ES"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08BF04D-2F5B-4565-8EFF-7111322354CB}" type="slidenum">
              <a:rPr lang="es-ES" smtClean="0"/>
              <a:pPr>
                <a:defRPr/>
              </a:pPr>
              <a:t>‹Nº›</a:t>
            </a:fld>
            <a:endParaRPr lang="es-ES"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683568" y="1340768"/>
            <a:ext cx="7634808" cy="1332384"/>
          </a:xfrm>
          <a:prstGeom prst="rect">
            <a:avLst/>
          </a:prstGeom>
          <a:noFill/>
          <a:ln w="9525">
            <a:noFill/>
            <a:miter lim="800000"/>
            <a:headEnd/>
            <a:tailEnd/>
          </a:ln>
        </p:spPr>
        <p:txBody>
          <a:bodyPr anchor="b"/>
          <a:lstStyle/>
          <a:p>
            <a:endParaRPr lang="es-ES" sz="4000" b="1" i="1" dirty="0" smtClean="0">
              <a:solidFill>
                <a:srgbClr val="FFFFFF"/>
              </a:solidFill>
              <a:latin typeface="Verdana" pitchFamily="34" charset="0"/>
            </a:endParaRPr>
          </a:p>
          <a:p>
            <a:endParaRPr lang="es-ES" sz="4000" b="1" i="1" dirty="0" smtClean="0">
              <a:solidFill>
                <a:srgbClr val="FFFFFF"/>
              </a:solidFill>
              <a:latin typeface="Verdana" pitchFamily="34" charset="0"/>
            </a:endParaRPr>
          </a:p>
          <a:p>
            <a:endParaRPr lang="es-ES" sz="4000" b="1" i="1" dirty="0" smtClean="0">
              <a:solidFill>
                <a:srgbClr val="FFFFFF"/>
              </a:solidFill>
              <a:latin typeface="Verdana" pitchFamily="34" charset="0"/>
            </a:endParaRPr>
          </a:p>
          <a:p>
            <a:pPr algn="ctr"/>
            <a:endParaRPr lang="es-ES" sz="1800" b="1" i="1" dirty="0" smtClean="0">
              <a:solidFill>
                <a:srgbClr val="FFFFFF"/>
              </a:solidFill>
              <a:latin typeface="Verdana" pitchFamily="34" charset="0"/>
            </a:endParaRPr>
          </a:p>
          <a:p>
            <a:pPr algn="ctr"/>
            <a:endParaRPr lang="es-ES" sz="4000" b="1" i="1" dirty="0">
              <a:solidFill>
                <a:srgbClr val="FFFFFF"/>
              </a:solidFill>
              <a:latin typeface="Verdana" pitchFamily="34" charset="0"/>
            </a:endParaRPr>
          </a:p>
          <a:p>
            <a:pPr algn="ctr"/>
            <a:endParaRPr lang="es-ES" sz="4000" b="1" dirty="0">
              <a:solidFill>
                <a:srgbClr val="FFFFFF"/>
              </a:solidFill>
              <a:latin typeface="Verdana" pitchFamily="34" charset="0"/>
            </a:endParaRPr>
          </a:p>
        </p:txBody>
      </p:sp>
      <p:pic>
        <p:nvPicPr>
          <p:cNvPr id="7" name="6 Imagen" descr="Logo Alcer.jpg"/>
          <p:cNvPicPr>
            <a:picLocks noChangeAspect="1"/>
          </p:cNvPicPr>
          <p:nvPr/>
        </p:nvPicPr>
        <p:blipFill>
          <a:blip r:embed="rId3" cstate="print"/>
          <a:stretch>
            <a:fillRect/>
          </a:stretch>
        </p:blipFill>
        <p:spPr>
          <a:xfrm>
            <a:off x="2627784" y="3573016"/>
            <a:ext cx="4217223" cy="1155766"/>
          </a:xfrm>
          <a:prstGeom prst="rect">
            <a:avLst/>
          </a:prstGeom>
          <a:ln>
            <a:solidFill>
              <a:srgbClr val="002060"/>
            </a:solidFill>
          </a:ln>
        </p:spPr>
      </p:pic>
      <p:sp>
        <p:nvSpPr>
          <p:cNvPr id="4" name="3 CuadroTexto"/>
          <p:cNvSpPr txBox="1"/>
          <p:nvPr/>
        </p:nvSpPr>
        <p:spPr>
          <a:xfrm>
            <a:off x="1043608" y="2924944"/>
            <a:ext cx="7488832" cy="461665"/>
          </a:xfrm>
          <a:prstGeom prst="rect">
            <a:avLst/>
          </a:prstGeom>
          <a:noFill/>
        </p:spPr>
        <p:txBody>
          <a:bodyPr wrap="square" rtlCol="0">
            <a:spAutoFit/>
          </a:bodyPr>
          <a:lstStyle/>
          <a:p>
            <a:r>
              <a:rPr lang="es-ES" dirty="0" smtClean="0"/>
              <a:t>        II JORNADA DE LA ESCUELA DE SALUD </a:t>
            </a:r>
            <a:endParaRPr lang="es-ES" dirty="0"/>
          </a:p>
        </p:txBody>
      </p:sp>
      <p:sp>
        <p:nvSpPr>
          <p:cNvPr id="5" name="4 CuadroTexto"/>
          <p:cNvSpPr txBox="1"/>
          <p:nvPr/>
        </p:nvSpPr>
        <p:spPr>
          <a:xfrm>
            <a:off x="179512" y="5733256"/>
            <a:ext cx="4896544" cy="830997"/>
          </a:xfrm>
          <a:prstGeom prst="rect">
            <a:avLst/>
          </a:prstGeom>
          <a:noFill/>
        </p:spPr>
        <p:txBody>
          <a:bodyPr wrap="square" rtlCol="0">
            <a:spAutoFit/>
          </a:bodyPr>
          <a:lstStyle/>
          <a:p>
            <a:r>
              <a:rPr lang="es-ES" dirty="0" smtClean="0"/>
              <a:t>Cristina Calles Merino</a:t>
            </a:r>
          </a:p>
          <a:p>
            <a:r>
              <a:rPr lang="es-ES" dirty="0" smtClean="0"/>
              <a:t>Trabajadora Social ALCER EBRO</a:t>
            </a:r>
            <a:endParaRPr lang="es-ES" dirty="0"/>
          </a:p>
        </p:txBody>
      </p:sp>
      <p:sp>
        <p:nvSpPr>
          <p:cNvPr id="8" name="7 Rectángulo"/>
          <p:cNvSpPr/>
          <p:nvPr/>
        </p:nvSpPr>
        <p:spPr>
          <a:xfrm>
            <a:off x="0" y="0"/>
            <a:ext cx="9144000" cy="2616101"/>
          </a:xfrm>
          <a:prstGeom prst="rect">
            <a:avLst/>
          </a:prstGeom>
        </p:spPr>
        <p:txBody>
          <a:bodyPr wrap="square">
            <a:spAutoFit/>
          </a:bodyPr>
          <a:lstStyle/>
          <a:p>
            <a:pPr algn="ctr"/>
            <a:r>
              <a:rPr lang="es-ES" sz="4800" b="1" i="1" dirty="0" smtClean="0">
                <a:solidFill>
                  <a:srgbClr val="FFFFFF"/>
                </a:solidFill>
                <a:latin typeface="Verdana" pitchFamily="34" charset="0"/>
              </a:rPr>
              <a:t>“</a:t>
            </a:r>
            <a:r>
              <a:rPr lang="es-ES" sz="4800" b="1" i="1" dirty="0" smtClean="0">
                <a:solidFill>
                  <a:srgbClr val="FFFFFF"/>
                </a:solidFill>
                <a:latin typeface="Verdana" pitchFamily="34" charset="0"/>
              </a:rPr>
              <a:t>PACIENTES </a:t>
            </a:r>
            <a:r>
              <a:rPr lang="es-ES" sz="4800" b="1" i="1" dirty="0" smtClean="0">
                <a:solidFill>
                  <a:srgbClr val="FFFFFF"/>
                </a:solidFill>
                <a:latin typeface="Verdana" pitchFamily="34" charset="0"/>
              </a:rPr>
              <a:t>QUE CUIDAN DE PACIENTES” </a:t>
            </a:r>
            <a:r>
              <a:rPr lang="es-ES" sz="4800" i="1" dirty="0" smtClean="0"/>
              <a:t> </a:t>
            </a:r>
            <a:endParaRPr lang="es-ES" sz="4800" dirty="0" smtClean="0"/>
          </a:p>
          <a:p>
            <a:r>
              <a:rPr lang="es-ES" sz="2000" i="1" dirty="0" smtClean="0"/>
              <a:t>Proyecto de Intervención psicoeducativa  con  pacientes con Enfermedad Renal y sus familiares en coordinación con los Servicios de Nefrología de los  Centros Sanitarios</a:t>
            </a:r>
            <a:r>
              <a:rPr lang="es-ES" i="1" dirty="0" smtClean="0"/>
              <a:t>. </a:t>
            </a:r>
          </a:p>
          <a:p>
            <a:endParaRPr lang="es-ES" dirty="0" smtClean="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0" y="0"/>
            <a:ext cx="8713787" cy="831850"/>
          </a:xfrm>
          <a:prstGeom prst="rect">
            <a:avLst/>
          </a:prstGeom>
          <a:noFill/>
        </p:spPr>
        <p:txBody>
          <a:bodyPr>
            <a:spAutoFit/>
          </a:bodyPr>
          <a:lstStyle/>
          <a:p>
            <a:pPr algn="ctr">
              <a:defRPr/>
            </a:pPr>
            <a:r>
              <a:rPr lang="es-ES" b="1" dirty="0" smtClean="0">
                <a:effectLst>
                  <a:outerShdw blurRad="38100" dist="38100" dir="2700000" algn="tl">
                    <a:srgbClr val="000000">
                      <a:alpha val="43137"/>
                    </a:srgbClr>
                  </a:outerShdw>
                </a:effectLst>
              </a:rPr>
              <a:t>PACIENTES </a:t>
            </a:r>
            <a:r>
              <a:rPr lang="es-ES" b="1" dirty="0">
                <a:effectLst>
                  <a:outerShdw blurRad="38100" dist="38100" dir="2700000" algn="tl">
                    <a:srgbClr val="000000">
                      <a:alpha val="43137"/>
                    </a:srgbClr>
                  </a:outerShdw>
                </a:effectLst>
              </a:rPr>
              <a:t>QUE CUIDAN DE PACIENTES</a:t>
            </a:r>
          </a:p>
          <a:p>
            <a:pPr algn="ctr">
              <a:defRPr/>
            </a:pPr>
            <a:r>
              <a:rPr lang="es-ES" b="1" dirty="0">
                <a:effectLst>
                  <a:outerShdw blurRad="38100" dist="38100" dir="2700000" algn="tl">
                    <a:srgbClr val="000000">
                      <a:alpha val="43137"/>
                    </a:srgbClr>
                  </a:outerShdw>
                </a:effectLst>
              </a:rPr>
              <a:t>¿CÓMO LO HACEMOS?</a:t>
            </a:r>
          </a:p>
        </p:txBody>
      </p:sp>
      <p:sp>
        <p:nvSpPr>
          <p:cNvPr id="6" name="2 Marcador de contenido"/>
          <p:cNvSpPr txBox="1">
            <a:spLocks/>
          </p:cNvSpPr>
          <p:nvPr/>
        </p:nvSpPr>
        <p:spPr bwMode="auto">
          <a:xfrm>
            <a:off x="395536" y="836712"/>
            <a:ext cx="8280920" cy="1008112"/>
          </a:xfrm>
          <a:prstGeom prst="rect">
            <a:avLst/>
          </a:prstGeom>
          <a:solidFill>
            <a:schemeClr val="bg2">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marL="4000500" lvl="8" indent="-342900" fontAlgn="base">
              <a:spcBef>
                <a:spcPct val="20000"/>
              </a:spcBef>
              <a:spcAft>
                <a:spcPct val="0"/>
              </a:spcAft>
              <a:buClr>
                <a:schemeClr val="accent1"/>
              </a:buClr>
              <a:buSzPct val="80000"/>
              <a:defRPr/>
            </a:pPr>
            <a:endParaRPr lang="es-ES" sz="3200" b="1" kern="0" dirty="0">
              <a:effectLst>
                <a:outerShdw blurRad="38100" dist="38100" dir="2700000" algn="tl">
                  <a:srgbClr val="000000"/>
                </a:outerShdw>
              </a:effectLst>
              <a:latin typeface="+mn-lt"/>
            </a:endParaRPr>
          </a:p>
          <a:p>
            <a:pPr marL="342900" indent="-342900">
              <a:spcBef>
                <a:spcPct val="20000"/>
              </a:spcBef>
              <a:spcAft>
                <a:spcPts val="1200"/>
              </a:spcAft>
              <a:buClr>
                <a:schemeClr val="accent1"/>
              </a:buClr>
              <a:buSzPct val="80000"/>
              <a:buFont typeface="Wingdings" pitchFamily="2" charset="2"/>
              <a:buNone/>
              <a:defRPr/>
            </a:pPr>
            <a:endParaRPr lang="es-ES" sz="3200" b="1" kern="0" dirty="0">
              <a:effectLst>
                <a:outerShdw blurRad="38100" dist="38100" dir="2700000" algn="tl">
                  <a:srgbClr val="000000"/>
                </a:outerShdw>
              </a:effectLst>
              <a:latin typeface="+mn-lt"/>
            </a:endParaRPr>
          </a:p>
          <a:p>
            <a:pPr marL="342900" indent="-342900">
              <a:spcBef>
                <a:spcPct val="20000"/>
              </a:spcBef>
              <a:buClr>
                <a:schemeClr val="accent1"/>
              </a:buClr>
              <a:buSzPct val="80000"/>
              <a:buFont typeface="Wingdings" pitchFamily="2" charset="2"/>
              <a:buNone/>
              <a:defRPr/>
            </a:pPr>
            <a:endParaRPr lang="es-ES" sz="3200" b="1" kern="0" dirty="0">
              <a:effectLst>
                <a:outerShdw blurRad="38100" dist="38100" dir="2700000" algn="tl">
                  <a:srgbClr val="000000"/>
                </a:outerShdw>
              </a:effectLst>
              <a:latin typeface="+mn-lt"/>
            </a:endParaRPr>
          </a:p>
          <a:p>
            <a:pPr marL="342900" indent="-342900">
              <a:spcBef>
                <a:spcPct val="20000"/>
              </a:spcBef>
              <a:buClr>
                <a:schemeClr val="accent1"/>
              </a:buClr>
              <a:buSzPct val="80000"/>
              <a:buFont typeface="Wingdings" pitchFamily="2" charset="2"/>
              <a:buChar char="n"/>
              <a:defRPr/>
            </a:pPr>
            <a:endParaRPr lang="es-ES" sz="3200" b="1" kern="0" dirty="0">
              <a:effectLst>
                <a:outerShdw blurRad="38100" dist="38100" dir="2700000" algn="tl">
                  <a:srgbClr val="000000"/>
                </a:outerShdw>
              </a:effectLst>
              <a:latin typeface="+mn-lt"/>
            </a:endParaRPr>
          </a:p>
          <a:p>
            <a:pPr marL="342900" indent="-342900">
              <a:spcBef>
                <a:spcPct val="20000"/>
              </a:spcBef>
              <a:buClr>
                <a:schemeClr val="accent1"/>
              </a:buClr>
              <a:buSzPct val="80000"/>
              <a:buFont typeface="Wingdings" pitchFamily="2" charset="2"/>
              <a:buChar char="n"/>
              <a:defRPr/>
            </a:pPr>
            <a:endParaRPr lang="es-ES" sz="3200" b="1" kern="0" dirty="0">
              <a:effectLst>
                <a:outerShdw blurRad="38100" dist="38100" dir="2700000" algn="tl">
                  <a:srgbClr val="000000"/>
                </a:outerShdw>
              </a:effectLst>
              <a:latin typeface="+mn-lt"/>
            </a:endParaRPr>
          </a:p>
          <a:p>
            <a:pPr marL="342900" indent="-342900">
              <a:spcBef>
                <a:spcPct val="20000"/>
              </a:spcBef>
              <a:buClr>
                <a:schemeClr val="accent1"/>
              </a:buClr>
              <a:buSzPct val="80000"/>
              <a:buFont typeface="Wingdings" pitchFamily="2" charset="2"/>
              <a:buChar char="n"/>
              <a:defRPr/>
            </a:pPr>
            <a:endParaRPr lang="es-ES" sz="3200" b="1" kern="0" dirty="0">
              <a:effectLst>
                <a:outerShdw blurRad="38100" dist="38100" dir="2700000" algn="tl">
                  <a:srgbClr val="000000"/>
                </a:outerShdw>
              </a:effectLst>
              <a:latin typeface="+mn-lt"/>
            </a:endParaRPr>
          </a:p>
          <a:p>
            <a:pPr marL="342900" indent="-342900">
              <a:spcBef>
                <a:spcPct val="20000"/>
              </a:spcBef>
              <a:buClr>
                <a:schemeClr val="accent1"/>
              </a:buClr>
              <a:buSzPct val="80000"/>
              <a:buFont typeface="Wingdings" pitchFamily="2" charset="2"/>
              <a:buChar char="n"/>
              <a:defRPr/>
            </a:pPr>
            <a:endParaRPr lang="es-ES" sz="3200" b="1" kern="0" dirty="0">
              <a:effectLst>
                <a:outerShdw blurRad="38100" dist="38100" dir="2700000" algn="tl">
                  <a:srgbClr val="000000"/>
                </a:outerShdw>
              </a:effectLst>
              <a:latin typeface="+mn-lt"/>
            </a:endParaRPr>
          </a:p>
          <a:p>
            <a:pPr marL="342900" indent="-342900">
              <a:spcBef>
                <a:spcPct val="20000"/>
              </a:spcBef>
              <a:buClr>
                <a:schemeClr val="accent1"/>
              </a:buClr>
              <a:buSzPct val="80000"/>
              <a:buFont typeface="Wingdings" pitchFamily="2" charset="2"/>
              <a:buChar char="n"/>
              <a:defRPr/>
            </a:pPr>
            <a:endParaRPr lang="es-ES" sz="3200" kern="0" dirty="0">
              <a:effectLst>
                <a:outerShdw blurRad="38100" dist="38100" dir="2700000" algn="tl">
                  <a:srgbClr val="000000"/>
                </a:outerShdw>
              </a:effectLst>
              <a:latin typeface="+mn-lt"/>
            </a:endParaRPr>
          </a:p>
        </p:txBody>
      </p:sp>
      <p:sp>
        <p:nvSpPr>
          <p:cNvPr id="21506" name="Rectangle 2"/>
          <p:cNvSpPr>
            <a:spLocks noChangeArrowheads="1"/>
          </p:cNvSpPr>
          <p:nvPr/>
        </p:nvSpPr>
        <p:spPr bwMode="auto">
          <a:xfrm>
            <a:off x="395536" y="548680"/>
            <a:ext cx="8136904"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8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Proyecto de Intervención psicoeducativa  para pacientes con Enfermedad Renal y sus familiares en coordinación con los Servicios de Nefrología de los  Centros Sanitarios. </a:t>
            </a:r>
          </a:p>
          <a:p>
            <a:pPr marL="0" marR="0" lvl="0" indent="0" algn="l" defTabSz="914400" rtl="0" eaLnBrk="1" fontAlgn="base" latinLnBrk="0" hangingPunct="1">
              <a:lnSpc>
                <a:spcPct val="100000"/>
              </a:lnSpc>
              <a:spcBef>
                <a:spcPct val="0"/>
              </a:spcBef>
              <a:spcAft>
                <a:spcPct val="0"/>
              </a:spcAft>
              <a:buClrTx/>
              <a:buSzTx/>
              <a:buFontTx/>
              <a:buNone/>
              <a:tabLst/>
            </a:pPr>
            <a:endParaRPr lang="es-ES" sz="1400" i="1"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1507" name="Picture 3"/>
          <p:cNvPicPr>
            <a:picLocks noChangeAspect="1" noChangeArrowheads="1"/>
          </p:cNvPicPr>
          <p:nvPr/>
        </p:nvPicPr>
        <p:blipFill>
          <a:blip r:embed="rId2" cstate="print"/>
          <a:srcRect l="30158" t="19687" r="28766" b="9813"/>
          <a:stretch>
            <a:fillRect/>
          </a:stretch>
        </p:blipFill>
        <p:spPr bwMode="auto">
          <a:xfrm>
            <a:off x="1259632" y="1700808"/>
            <a:ext cx="6840760" cy="5157192"/>
          </a:xfrm>
          <a:prstGeom prst="rect">
            <a:avLst/>
          </a:prstGeom>
          <a:noFill/>
          <a:ln w="9525">
            <a:solidFill>
              <a:schemeClr val="tx1">
                <a:alpha val="80000"/>
              </a:schemeClr>
            </a:solidFill>
            <a:miter lim="800000"/>
            <a:headEnd/>
            <a:tailEnd/>
          </a:ln>
        </p:spPr>
      </p:pic>
      <p:sp>
        <p:nvSpPr>
          <p:cNvPr id="7" name="6 CuadroTexto"/>
          <p:cNvSpPr txBox="1"/>
          <p:nvPr/>
        </p:nvSpPr>
        <p:spPr>
          <a:xfrm>
            <a:off x="3995936" y="6525344"/>
            <a:ext cx="1800200" cy="261610"/>
          </a:xfrm>
          <a:prstGeom prst="rect">
            <a:avLst/>
          </a:prstGeom>
          <a:noFill/>
        </p:spPr>
        <p:txBody>
          <a:bodyPr wrap="square" rtlCol="0">
            <a:spAutoFit/>
          </a:bodyPr>
          <a:lstStyle/>
          <a:p>
            <a:r>
              <a:rPr lang="es-ES" sz="1100" b="1" i="1" dirty="0" smtClean="0">
                <a:solidFill>
                  <a:srgbClr val="FF0000"/>
                </a:solidFill>
              </a:rPr>
              <a:t>PACIENTE MENTOR</a:t>
            </a:r>
            <a:endParaRPr lang="es-ES" sz="1100" b="1" i="1"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1042988" y="692150"/>
            <a:ext cx="7772400" cy="5905500"/>
          </a:xfrm>
          <a:prstGeom prst="rect">
            <a:avLst/>
          </a:prstGeom>
          <a:noFill/>
          <a:ln w="9525">
            <a:noFill/>
            <a:miter lim="800000"/>
            <a:headEnd/>
            <a:tailEnd/>
          </a:ln>
          <a:effectLst/>
        </p:spPr>
        <p:txBody>
          <a:bodyPr/>
          <a:lstStyle/>
          <a:p>
            <a:pPr marL="342900" indent="-342900">
              <a:spcBef>
                <a:spcPct val="20000"/>
              </a:spcBef>
              <a:buClr>
                <a:schemeClr val="accent1"/>
              </a:buClr>
              <a:buSzPct val="80000"/>
              <a:buFont typeface="Wingdings" pitchFamily="2" charset="2"/>
              <a:buChar char="n"/>
              <a:defRPr/>
            </a:pPr>
            <a:endParaRPr lang="es-ES" dirty="0">
              <a:effectLst>
                <a:outerShdw blurRad="38100" dist="38100" dir="2700000" algn="tl">
                  <a:srgbClr val="000000"/>
                </a:outerShdw>
              </a:effectLst>
              <a:latin typeface="Tahoma" pitchFamily="34" charset="0"/>
            </a:endParaRPr>
          </a:p>
        </p:txBody>
      </p:sp>
      <p:sp>
        <p:nvSpPr>
          <p:cNvPr id="6147" name="8 Rectángulo"/>
          <p:cNvSpPr>
            <a:spLocks noChangeArrowheads="1"/>
          </p:cNvSpPr>
          <p:nvPr/>
        </p:nvSpPr>
        <p:spPr bwMode="auto">
          <a:xfrm>
            <a:off x="0" y="476672"/>
            <a:ext cx="8785225" cy="2646878"/>
          </a:xfrm>
          <a:prstGeom prst="rect">
            <a:avLst/>
          </a:prstGeom>
          <a:noFill/>
          <a:ln w="9525">
            <a:noFill/>
            <a:miter lim="800000"/>
            <a:headEnd/>
            <a:tailEnd/>
          </a:ln>
        </p:spPr>
        <p:txBody>
          <a:bodyPr>
            <a:spAutoFit/>
          </a:bodyPr>
          <a:lstStyle/>
          <a:p>
            <a:r>
              <a:rPr lang="es-ES" sz="2800" b="1" i="1" dirty="0" smtClean="0">
                <a:solidFill>
                  <a:srgbClr val="FF0000"/>
                </a:solidFill>
              </a:rPr>
              <a:t> </a:t>
            </a:r>
            <a:r>
              <a:rPr lang="es-ES" sz="2800" b="1" i="1" dirty="0">
                <a:solidFill>
                  <a:srgbClr val="FF0000"/>
                </a:solidFill>
              </a:rPr>
              <a:t>La participación en la toma de decisiones </a:t>
            </a:r>
            <a:r>
              <a:rPr lang="es-ES" sz="2800" b="1" i="1" dirty="0" smtClean="0">
                <a:solidFill>
                  <a:srgbClr val="FF0000"/>
                </a:solidFill>
              </a:rPr>
              <a:t>clínicas</a:t>
            </a:r>
            <a:endParaRPr lang="es-ES" dirty="0">
              <a:solidFill>
                <a:srgbClr val="FF0000"/>
              </a:solidFill>
            </a:endParaRPr>
          </a:p>
          <a:p>
            <a:pPr algn="just">
              <a:buFont typeface="Arial" pitchFamily="34" charset="0"/>
              <a:buChar char="•"/>
            </a:pPr>
            <a:r>
              <a:rPr lang="es-ES" sz="1800" dirty="0"/>
              <a:t>Los pacientes, directamente o a través de sus asociaciones, demandan cada vez con mayor claridad intervenir en las decisiones que se toman sobre su salud.</a:t>
            </a:r>
          </a:p>
          <a:p>
            <a:pPr algn="just"/>
            <a:endParaRPr lang="es-ES" sz="1800" dirty="0"/>
          </a:p>
          <a:p>
            <a:pPr algn="just">
              <a:buFont typeface="Wingdings" pitchFamily="2" charset="2"/>
              <a:buChar char="§"/>
            </a:pPr>
            <a:r>
              <a:rPr lang="es-ES" sz="1800" dirty="0"/>
              <a:t>Aquí juegan un papel central  los grupos de formación de pacientes,  para que estos, puedan efectivamente tener criterio en algunas decisiones que se toman sobre su salud  y,  asuman de esta forma su responsabilidad en el tratamiento y auto </a:t>
            </a:r>
            <a:r>
              <a:rPr lang="es-ES" sz="1800" dirty="0" smtClean="0"/>
              <a:t>cuidado</a:t>
            </a:r>
            <a:r>
              <a:rPr lang="es-ES" dirty="0" smtClean="0"/>
              <a:t>. </a:t>
            </a:r>
            <a:r>
              <a:rPr lang="es-ES" sz="1800" dirty="0" smtClean="0"/>
              <a:t>Importancia de la figura del   ” paciente Mentor”.</a:t>
            </a:r>
            <a:endParaRPr lang="es-ES" sz="1800" dirty="0"/>
          </a:p>
        </p:txBody>
      </p:sp>
      <p:pic>
        <p:nvPicPr>
          <p:cNvPr id="19457" name="Picture 1"/>
          <p:cNvPicPr>
            <a:picLocks noChangeAspect="1" noChangeArrowheads="1"/>
          </p:cNvPicPr>
          <p:nvPr/>
        </p:nvPicPr>
        <p:blipFill>
          <a:blip r:embed="rId2" cstate="print"/>
          <a:srcRect l="29605" t="30519" r="29722" b="28516"/>
          <a:stretch>
            <a:fillRect/>
          </a:stretch>
        </p:blipFill>
        <p:spPr bwMode="auto">
          <a:xfrm>
            <a:off x="1475656" y="3140968"/>
            <a:ext cx="5976664" cy="3384376"/>
          </a:xfrm>
          <a:prstGeom prst="rect">
            <a:avLst/>
          </a:prstGeom>
          <a:noFill/>
          <a:ln w="9525">
            <a:solidFill>
              <a:schemeClr val="tx1">
                <a:alpha val="81000"/>
              </a:schemeClr>
            </a:solidFill>
            <a:miter lim="800000"/>
            <a:headEnd/>
            <a:tailEnd/>
          </a:ln>
        </p:spPr>
      </p:pic>
      <p:sp>
        <p:nvSpPr>
          <p:cNvPr id="5" name="4 CuadroTexto"/>
          <p:cNvSpPr txBox="1"/>
          <p:nvPr/>
        </p:nvSpPr>
        <p:spPr>
          <a:xfrm>
            <a:off x="5868144" y="5877272"/>
            <a:ext cx="1584176" cy="338554"/>
          </a:xfrm>
          <a:prstGeom prst="rect">
            <a:avLst/>
          </a:prstGeom>
          <a:solidFill>
            <a:srgbClr val="00B0F0"/>
          </a:solidFill>
          <a:ln>
            <a:solidFill>
              <a:schemeClr val="tx1">
                <a:alpha val="98000"/>
              </a:schemeClr>
            </a:solidFill>
          </a:ln>
        </p:spPr>
        <p:txBody>
          <a:bodyPr wrap="square" rtlCol="0">
            <a:spAutoFit/>
          </a:bodyPr>
          <a:lstStyle/>
          <a:p>
            <a:r>
              <a:rPr lang="es-ES" sz="1600" dirty="0" smtClean="0"/>
              <a:t>Paciente Mentor </a:t>
            </a:r>
            <a:endParaRPr lang="es-ES" sz="1600" dirty="0"/>
          </a:p>
        </p:txBody>
      </p:sp>
      <p:sp>
        <p:nvSpPr>
          <p:cNvPr id="7" name="6 Flecha derecha"/>
          <p:cNvSpPr/>
          <p:nvPr/>
        </p:nvSpPr>
        <p:spPr>
          <a:xfrm>
            <a:off x="5436096" y="5877272"/>
            <a:ext cx="432048" cy="28803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457200" y="274638"/>
            <a:ext cx="8229600" cy="11430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2800" b="1" i="0" u="none" strike="noStrike" kern="1200" cap="none" spc="0" normalizeH="0" baseline="0" noProof="0" dirty="0" smtClean="0">
                <a:ln>
                  <a:noFill/>
                </a:ln>
                <a:solidFill>
                  <a:schemeClr val="tx2"/>
                </a:solidFill>
                <a:effectLst/>
                <a:uLnTx/>
                <a:uFillTx/>
                <a:latin typeface="+mj-lt"/>
                <a:ea typeface="+mj-ea"/>
                <a:cs typeface="+mj-cs"/>
              </a:rPr>
              <a:t>¿QUÉ ES LA EDUCACIÓN PARA LA SALUD?</a:t>
            </a:r>
            <a:endParaRPr kumimoji="0" lang="es-ES"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4" name="3 Rectángulo"/>
          <p:cNvSpPr/>
          <p:nvPr/>
        </p:nvSpPr>
        <p:spPr>
          <a:xfrm>
            <a:off x="323528" y="908720"/>
            <a:ext cx="8424936" cy="6001643"/>
          </a:xfrm>
          <a:prstGeom prst="rect">
            <a:avLst/>
          </a:prstGeom>
        </p:spPr>
        <p:txBody>
          <a:bodyPr wrap="square">
            <a:spAutoFit/>
          </a:bodyPr>
          <a:lstStyle/>
          <a:p>
            <a:pPr lvl="0" eaLnBrk="0" hangingPunct="0">
              <a:buFont typeface="Arial" pitchFamily="34" charset="0"/>
              <a:buChar char="•"/>
            </a:pPr>
            <a:r>
              <a:rPr lang="es-ES" b="1" dirty="0" smtClean="0">
                <a:ea typeface="Calibri" pitchFamily="34" charset="0"/>
                <a:cs typeface="Times New Roman" pitchFamily="18" charset="0"/>
              </a:rPr>
              <a:t>La </a:t>
            </a:r>
            <a:r>
              <a:rPr lang="es-ES" b="1" dirty="0" smtClean="0">
                <a:solidFill>
                  <a:srgbClr val="FF0000"/>
                </a:solidFill>
                <a:ea typeface="Calibri" pitchFamily="34" charset="0"/>
                <a:cs typeface="Times New Roman" pitchFamily="18" charset="0"/>
              </a:rPr>
              <a:t>reeducación en los hábitos de vida </a:t>
            </a:r>
            <a:r>
              <a:rPr lang="es-ES" b="1" dirty="0" smtClean="0">
                <a:ea typeface="Calibri" pitchFamily="34" charset="0"/>
                <a:cs typeface="Times New Roman" pitchFamily="18" charset="0"/>
              </a:rPr>
              <a:t>a través de un proceso: </a:t>
            </a:r>
          </a:p>
          <a:p>
            <a:pPr lvl="0" eaLnBrk="0" hangingPunct="0"/>
            <a:r>
              <a:rPr lang="es-ES" b="1" dirty="0" smtClean="0">
                <a:ea typeface="Calibri" pitchFamily="34" charset="0"/>
                <a:cs typeface="Times New Roman" pitchFamily="18" charset="0"/>
              </a:rPr>
              <a:t>educativo y pedagógico</a:t>
            </a:r>
          </a:p>
          <a:p>
            <a:pPr lvl="0" eaLnBrk="0" hangingPunct="0"/>
            <a:endParaRPr lang="es-ES" b="1" dirty="0" smtClean="0">
              <a:ea typeface="Calibri" pitchFamily="34" charset="0"/>
              <a:cs typeface="Times New Roman" pitchFamily="18" charset="0"/>
            </a:endParaRPr>
          </a:p>
          <a:p>
            <a:pPr lvl="0" eaLnBrk="0" hangingPunct="0">
              <a:buFont typeface="Arial" pitchFamily="34" charset="0"/>
              <a:buChar char="•"/>
            </a:pPr>
            <a:r>
              <a:rPr lang="es-ES" b="1" dirty="0" smtClean="0">
                <a:ea typeface="Calibri" pitchFamily="34" charset="0"/>
                <a:cs typeface="Times New Roman" pitchFamily="18" charset="0"/>
              </a:rPr>
              <a:t>El </a:t>
            </a:r>
            <a:r>
              <a:rPr lang="es-ES" b="1" dirty="0" smtClean="0">
                <a:solidFill>
                  <a:srgbClr val="FF0000"/>
                </a:solidFill>
                <a:ea typeface="Calibri" pitchFamily="34" charset="0"/>
                <a:cs typeface="Times New Roman" pitchFamily="18" charset="0"/>
              </a:rPr>
              <a:t>proceso </a:t>
            </a:r>
            <a:r>
              <a:rPr lang="es-ES" b="1" dirty="0" err="1" smtClean="0">
                <a:solidFill>
                  <a:srgbClr val="FF0000"/>
                </a:solidFill>
                <a:ea typeface="Calibri" pitchFamily="34" charset="0"/>
                <a:cs typeface="Times New Roman" pitchFamily="18" charset="0"/>
              </a:rPr>
              <a:t>psicoeducativo</a:t>
            </a:r>
            <a:r>
              <a:rPr lang="es-ES" b="1" dirty="0" smtClean="0">
                <a:ea typeface="Calibri" pitchFamily="34" charset="0"/>
                <a:cs typeface="Times New Roman" pitchFamily="18" charset="0"/>
              </a:rPr>
              <a:t>, persigue mejorar  la salud a través de:</a:t>
            </a:r>
            <a:endParaRPr lang="es-ES" dirty="0" smtClean="0">
              <a:ea typeface="Calibri" pitchFamily="34" charset="0"/>
              <a:cs typeface="Times New Roman" pitchFamily="18" charset="0"/>
            </a:endParaRPr>
          </a:p>
          <a:p>
            <a:pPr lvl="0" eaLnBrk="0" hangingPunct="0">
              <a:buFont typeface="Wingdings" pitchFamily="2" charset="2"/>
              <a:buChar char="ü"/>
            </a:pPr>
            <a:r>
              <a:rPr lang="es-ES" dirty="0" smtClean="0">
                <a:ea typeface="Calibri" pitchFamily="34" charset="0"/>
                <a:cs typeface="Times New Roman" pitchFamily="18" charset="0"/>
              </a:rPr>
              <a:t>Información y conocimiento sobre hábitos de vida saludable, adaptados a la enfermedad .</a:t>
            </a:r>
          </a:p>
          <a:p>
            <a:pPr lvl="0" eaLnBrk="0" hangingPunct="0">
              <a:buFont typeface="Wingdings" pitchFamily="2" charset="2"/>
              <a:buChar char="ü"/>
            </a:pPr>
            <a:endParaRPr lang="es-ES" dirty="0" smtClean="0">
              <a:ea typeface="Calibri" pitchFamily="34" charset="0"/>
              <a:cs typeface="Times New Roman" pitchFamily="18" charset="0"/>
            </a:endParaRPr>
          </a:p>
          <a:p>
            <a:pPr algn="just" eaLnBrk="0" hangingPunct="0">
              <a:buFont typeface="Wingdings" pitchFamily="2" charset="2"/>
              <a:buChar char="ü"/>
            </a:pPr>
            <a:r>
              <a:rPr lang="es-ES" dirty="0" smtClean="0">
                <a:ea typeface="Calibri" pitchFamily="34" charset="0"/>
                <a:cs typeface="Times New Roman" pitchFamily="18" charset="0"/>
              </a:rPr>
              <a:t>Información y conocimiento sobre cómo prevenir la enfermedad  y una vez diagnosticada sus repercusiones y  complicaciones. Prevención, auto-cuidado y responsabilidad para mejorar su tratamiento y calidad de vida.</a:t>
            </a:r>
            <a:endParaRPr lang="es-ES" dirty="0" smtClean="0"/>
          </a:p>
          <a:p>
            <a:pPr eaLnBrk="0" hangingPunct="0"/>
            <a:endParaRPr lang="es-ES" dirty="0" smtClean="0">
              <a:cs typeface="Arial" pitchFamily="34" charset="0"/>
            </a:endParaRPr>
          </a:p>
          <a:p>
            <a:pPr lvl="0" eaLnBrk="0" hangingPunct="0">
              <a:buFont typeface="Wingdings" pitchFamily="2" charset="2"/>
              <a:buChar char="ü"/>
            </a:pPr>
            <a:r>
              <a:rPr lang="es-ES" dirty="0" smtClean="0">
                <a:ea typeface="Calibri" pitchFamily="34" charset="0"/>
                <a:cs typeface="Times New Roman" pitchFamily="18" charset="0"/>
              </a:rPr>
              <a:t>Información y conocimiento sobre la enfermedad, por parte de los profesionales y del grupo de iguales </a:t>
            </a:r>
            <a:r>
              <a:rPr lang="es-ES" sz="2000" b="1" dirty="0" smtClean="0">
                <a:solidFill>
                  <a:srgbClr val="FF0000"/>
                </a:solidFill>
                <a:ea typeface="Calibri" pitchFamily="34" charset="0"/>
                <a:cs typeface="Times New Roman" pitchFamily="18" charset="0"/>
              </a:rPr>
              <a:t>“ PACIENTE MENTOR”.</a:t>
            </a:r>
          </a:p>
          <a:p>
            <a:pPr lvl="0" eaLnBrk="0" hangingPunct="0"/>
            <a:endParaRPr lang="es-ES" dirty="0" smtClean="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0" y="115888"/>
            <a:ext cx="8991600" cy="3540125"/>
          </a:xfrm>
          <a:prstGeom prst="rect">
            <a:avLst/>
          </a:prstGeom>
          <a:noFill/>
          <a:ln w="12700" cap="sq">
            <a:noFill/>
            <a:miter lim="800000"/>
            <a:headEnd type="none" w="sm" len="sm"/>
            <a:tailEnd type="none" w="sm" len="sm"/>
          </a:ln>
        </p:spPr>
        <p:txBody>
          <a:bodyPr>
            <a:spAutoFit/>
          </a:bodyPr>
          <a:lstStyle/>
          <a:p>
            <a:pPr>
              <a:spcBef>
                <a:spcPct val="50000"/>
              </a:spcBef>
              <a:buClr>
                <a:srgbClr val="FFFF00"/>
              </a:buClr>
              <a:buSzPct val="80000"/>
              <a:buFont typeface="Wingdings" pitchFamily="2" charset="2"/>
              <a:buNone/>
            </a:pPr>
            <a:endParaRPr lang="es-ES" sz="3200" dirty="0">
              <a:latin typeface="Arial" charset="0"/>
            </a:endParaRPr>
          </a:p>
          <a:p>
            <a:pPr>
              <a:spcBef>
                <a:spcPct val="50000"/>
              </a:spcBef>
              <a:buClr>
                <a:srgbClr val="FFFF00"/>
              </a:buClr>
              <a:buSzPct val="80000"/>
              <a:buFont typeface="Wingdings" pitchFamily="2" charset="2"/>
              <a:buChar char="®"/>
            </a:pPr>
            <a:endParaRPr lang="es-ES" sz="3200" dirty="0">
              <a:latin typeface="Arial" charset="0"/>
            </a:endParaRPr>
          </a:p>
          <a:p>
            <a:pPr>
              <a:spcBef>
                <a:spcPct val="50000"/>
              </a:spcBef>
              <a:buClr>
                <a:srgbClr val="FFFF00"/>
              </a:buClr>
              <a:buSzPct val="80000"/>
              <a:buFont typeface="Wingdings" pitchFamily="2" charset="2"/>
              <a:buChar char="®"/>
            </a:pPr>
            <a:endParaRPr lang="es-ES" sz="3200" dirty="0">
              <a:latin typeface="Arial" charset="0"/>
            </a:endParaRPr>
          </a:p>
          <a:p>
            <a:pPr>
              <a:spcBef>
                <a:spcPct val="50000"/>
              </a:spcBef>
              <a:buClr>
                <a:srgbClr val="FFFF00"/>
              </a:buClr>
              <a:buSzPct val="80000"/>
              <a:buFont typeface="Wingdings" pitchFamily="2" charset="2"/>
              <a:buChar char="®"/>
            </a:pPr>
            <a:endParaRPr lang="es-ES" sz="3200" dirty="0">
              <a:latin typeface="Arial" charset="0"/>
            </a:endParaRPr>
          </a:p>
          <a:p>
            <a:pPr>
              <a:spcBef>
                <a:spcPct val="50000"/>
              </a:spcBef>
              <a:buClr>
                <a:srgbClr val="FFFF00"/>
              </a:buClr>
              <a:buSzPct val="80000"/>
              <a:buFont typeface="Wingdings" pitchFamily="2" charset="2"/>
              <a:buChar char="®"/>
            </a:pPr>
            <a:endParaRPr lang="es-ES" sz="3200" dirty="0">
              <a:latin typeface="Arial" charset="0"/>
            </a:endParaRPr>
          </a:p>
        </p:txBody>
      </p:sp>
      <p:sp>
        <p:nvSpPr>
          <p:cNvPr id="4" name="3 Rectángulo"/>
          <p:cNvSpPr/>
          <p:nvPr/>
        </p:nvSpPr>
        <p:spPr>
          <a:xfrm>
            <a:off x="179512" y="332656"/>
            <a:ext cx="8785225" cy="5770811"/>
          </a:xfrm>
          <a:prstGeom prst="rect">
            <a:avLst/>
          </a:prstGeom>
        </p:spPr>
        <p:txBody>
          <a:bodyPr wrap="square">
            <a:spAutoFit/>
          </a:bodyPr>
          <a:lstStyle/>
          <a:p>
            <a:pPr algn="just">
              <a:spcAft>
                <a:spcPts val="600"/>
              </a:spcAft>
              <a:defRPr/>
            </a:pPr>
            <a:endParaRPr lang="es-ES" dirty="0" smtClean="0"/>
          </a:p>
          <a:p>
            <a:pPr algn="just">
              <a:spcAft>
                <a:spcPts val="600"/>
              </a:spcAft>
              <a:buFont typeface="Arial" pitchFamily="34" charset="0"/>
              <a:buChar char="•"/>
              <a:defRPr/>
            </a:pPr>
            <a:r>
              <a:rPr lang="es-ES" dirty="0" smtClean="0"/>
              <a:t>Los </a:t>
            </a:r>
            <a:r>
              <a:rPr lang="es-ES" dirty="0"/>
              <a:t>pacientes necesitan información sobre su enfermedad y sus repercusiones, contrastada, acreditada, comprensible y adaptada a su situación</a:t>
            </a:r>
            <a:r>
              <a:rPr lang="es-ES" dirty="0" smtClean="0"/>
              <a:t>.</a:t>
            </a:r>
            <a:r>
              <a:rPr lang="es-ES" dirty="0" smtClean="0">
                <a:ea typeface="Calibri" pitchFamily="34" charset="0"/>
                <a:cs typeface="Times New Roman" pitchFamily="18" charset="0"/>
              </a:rPr>
              <a:t> La información debe proceder de </a:t>
            </a:r>
            <a:r>
              <a:rPr lang="es-ES" b="1" dirty="0" smtClean="0">
                <a:solidFill>
                  <a:srgbClr val="FF0000"/>
                </a:solidFill>
                <a:ea typeface="Calibri" pitchFamily="34" charset="0"/>
                <a:cs typeface="Times New Roman" pitchFamily="18" charset="0"/>
              </a:rPr>
              <a:t>acciones conjuntas, entre, profesionales sanitarios, medios de comunicación y asociaciones de pacientes.</a:t>
            </a:r>
            <a:r>
              <a:rPr lang="es-ES" dirty="0" smtClean="0">
                <a:solidFill>
                  <a:srgbClr val="FF0000"/>
                </a:solidFill>
                <a:ea typeface="Calibri" pitchFamily="34" charset="0"/>
                <a:cs typeface="Times New Roman" pitchFamily="18" charset="0"/>
              </a:rPr>
              <a:t> </a:t>
            </a:r>
            <a:r>
              <a:rPr lang="es-ES" dirty="0" smtClean="0">
                <a:ea typeface="Calibri" pitchFamily="34" charset="0"/>
                <a:cs typeface="Times New Roman" pitchFamily="18" charset="0"/>
              </a:rPr>
              <a:t>Los profesionales sanitarios deben de asumir el rol de informador y educador.</a:t>
            </a:r>
            <a:endParaRPr lang="es-ES" dirty="0"/>
          </a:p>
          <a:p>
            <a:pPr algn="just">
              <a:spcAft>
                <a:spcPts val="600"/>
              </a:spcAft>
              <a:buFont typeface="Arial" pitchFamily="34" charset="0"/>
              <a:buChar char="•"/>
              <a:defRPr/>
            </a:pPr>
            <a:r>
              <a:rPr lang="es-ES" dirty="0"/>
              <a:t>Las asociaciones son  el mejor vehículo para ello.</a:t>
            </a:r>
          </a:p>
          <a:p>
            <a:pPr lvl="3">
              <a:buFont typeface="Arial" pitchFamily="34" charset="0"/>
              <a:buChar char="•"/>
            </a:pPr>
            <a:r>
              <a:rPr lang="es-ES" sz="1800" b="1" dirty="0" smtClean="0">
                <a:solidFill>
                  <a:srgbClr val="FF0000"/>
                </a:solidFill>
              </a:rPr>
              <a:t>CAPACITACIÓN</a:t>
            </a:r>
          </a:p>
          <a:p>
            <a:pPr lvl="3">
              <a:buFont typeface="Arial" pitchFamily="34" charset="0"/>
              <a:buChar char="•"/>
            </a:pPr>
            <a:r>
              <a:rPr lang="es-ES" sz="1800" b="1" dirty="0" smtClean="0">
                <a:solidFill>
                  <a:srgbClr val="FF0000"/>
                </a:solidFill>
              </a:rPr>
              <a:t>AUTONOMÍA</a:t>
            </a:r>
          </a:p>
          <a:p>
            <a:pPr lvl="3">
              <a:buFont typeface="Arial" pitchFamily="34" charset="0"/>
              <a:buChar char="•"/>
            </a:pPr>
            <a:r>
              <a:rPr lang="es-ES" sz="1800" b="1" dirty="0" smtClean="0">
                <a:solidFill>
                  <a:srgbClr val="FF0000"/>
                </a:solidFill>
              </a:rPr>
              <a:t>EDUCAR EN SALUD- GRUPOS DE FORMACIÓN  -PACIENTE MENTOR </a:t>
            </a:r>
          </a:p>
          <a:p>
            <a:pPr lvl="3">
              <a:buFont typeface="Arial" pitchFamily="34" charset="0"/>
              <a:buChar char="•"/>
            </a:pPr>
            <a:r>
              <a:rPr lang="es-ES" sz="1800" b="1" dirty="0" smtClean="0">
                <a:solidFill>
                  <a:srgbClr val="FF0000"/>
                </a:solidFill>
              </a:rPr>
              <a:t>EMPODERAMIENTO-AUTOCUIDADO</a:t>
            </a:r>
          </a:p>
          <a:p>
            <a:pPr algn="just">
              <a:spcAft>
                <a:spcPts val="600"/>
              </a:spcAft>
              <a:buFont typeface="Arial" pitchFamily="34" charset="0"/>
              <a:buChar char="•"/>
              <a:defRPr/>
            </a:pPr>
            <a:r>
              <a:rPr lang="es-ES" dirty="0" smtClean="0"/>
              <a:t>Contamos </a:t>
            </a:r>
            <a:r>
              <a:rPr lang="es-ES" dirty="0"/>
              <a:t>con el asesoramiento de médicos y  profesionales,  junto con el apoyo del grupo de iguales ( otros pacientes), materiales gráficos y  herramientas como páginas web, </a:t>
            </a:r>
            <a:r>
              <a:rPr lang="es-ES" dirty="0" err="1"/>
              <a:t>facebook</a:t>
            </a:r>
            <a:r>
              <a:rPr lang="es-ES" dirty="0"/>
              <a:t>, blog ... </a:t>
            </a:r>
          </a:p>
        </p:txBody>
      </p:sp>
      <p:sp>
        <p:nvSpPr>
          <p:cNvPr id="5" name="4 Rectángulo"/>
          <p:cNvSpPr/>
          <p:nvPr/>
        </p:nvSpPr>
        <p:spPr>
          <a:xfrm>
            <a:off x="3275856" y="332656"/>
            <a:ext cx="2959465" cy="523220"/>
          </a:xfrm>
          <a:prstGeom prst="rect">
            <a:avLst/>
          </a:prstGeom>
        </p:spPr>
        <p:txBody>
          <a:bodyPr wrap="none">
            <a:spAutoFit/>
          </a:bodyPr>
          <a:lstStyle/>
          <a:p>
            <a:r>
              <a:rPr lang="es-ES" sz="2800" b="1" i="1" u="sng" dirty="0" smtClean="0">
                <a:solidFill>
                  <a:srgbClr val="FF0000"/>
                </a:solidFill>
              </a:rPr>
              <a:t>CONCLUSIONES</a:t>
            </a:r>
            <a:endParaRPr lang="es-ES" sz="2800" i="1" u="sng"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3 Imagen" descr="PACIENTE.jpg"/>
          <p:cNvPicPr>
            <a:picLocks noChangeAspect="1"/>
          </p:cNvPicPr>
          <p:nvPr/>
        </p:nvPicPr>
        <p:blipFill>
          <a:blip r:embed="rId3" cstate="print"/>
          <a:srcRect/>
          <a:stretch>
            <a:fillRect/>
          </a:stretch>
        </p:blipFill>
        <p:spPr bwMode="auto">
          <a:xfrm>
            <a:off x="5435600" y="1412875"/>
            <a:ext cx="3354388" cy="5170488"/>
          </a:xfrm>
          <a:prstGeom prst="rect">
            <a:avLst/>
          </a:prstGeom>
          <a:noFill/>
          <a:ln w="9525">
            <a:noFill/>
            <a:miter lim="800000"/>
            <a:headEnd/>
            <a:tailEnd/>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pic>
      <p:sp>
        <p:nvSpPr>
          <p:cNvPr id="4" name="3 Rectángulo redondeado"/>
          <p:cNvSpPr/>
          <p:nvPr/>
        </p:nvSpPr>
        <p:spPr bwMode="auto">
          <a:xfrm>
            <a:off x="323528" y="2276872"/>
            <a:ext cx="4248472" cy="3888432"/>
          </a:xfrm>
          <a:prstGeom prst="roundRect">
            <a:avLst/>
          </a:prstGeom>
          <a:solidFill>
            <a:schemeClr val="bg2">
              <a:lumMod val="75000"/>
            </a:schemeClr>
          </a:solidFill>
          <a:ln w="34925" cap="sq" cmpd="sng" algn="ctr">
            <a:noFill/>
            <a:prstDash val="solid"/>
            <a:miter lim="800000"/>
            <a:headEnd type="none" w="sm" len="sm"/>
            <a:tailEnd type="none" w="sm" len="sm"/>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none"/>
          <a:lstStyle/>
          <a:p>
            <a:pPr>
              <a:buFont typeface="Wingdings" pitchFamily="2" charset="2"/>
              <a:buNone/>
              <a:defRPr/>
            </a:pPr>
            <a:r>
              <a:rPr lang="es-ES" sz="6000" i="1" dirty="0"/>
              <a:t>Gracias por </a:t>
            </a:r>
          </a:p>
          <a:p>
            <a:pPr>
              <a:buFont typeface="Wingdings" pitchFamily="2" charset="2"/>
              <a:buNone/>
              <a:defRPr/>
            </a:pPr>
            <a:r>
              <a:rPr lang="es-ES" sz="6000" i="1" dirty="0"/>
              <a:t>contar </a:t>
            </a:r>
          </a:p>
          <a:p>
            <a:pPr>
              <a:buFont typeface="Wingdings" pitchFamily="2" charset="2"/>
              <a:buNone/>
              <a:defRPr/>
            </a:pPr>
            <a:r>
              <a:rPr lang="es-ES" sz="6000" i="1" dirty="0"/>
              <a:t>conmigo!!!!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1095</TotalTime>
  <Words>371</Words>
  <Application>Microsoft Office PowerPoint</Application>
  <PresentationFormat>Presentación en pantalla (4:3)</PresentationFormat>
  <Paragraphs>52</Paragraphs>
  <Slides>6</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6</vt:i4>
      </vt:variant>
    </vt:vector>
  </HeadingPairs>
  <TitlesOfParts>
    <vt:vector size="15" baseType="lpstr">
      <vt:lpstr>Arial</vt:lpstr>
      <vt:lpstr>Calibri</vt:lpstr>
      <vt:lpstr>Constantia</vt:lpstr>
      <vt:lpstr>Tahoma</vt:lpstr>
      <vt:lpstr>Times New Roman</vt:lpstr>
      <vt:lpstr>Verdana</vt:lpstr>
      <vt:lpstr>Wingdings</vt:lpstr>
      <vt:lpstr>Wingdings 2</vt:lpstr>
      <vt:lpstr>Flujo</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usuario</dc:creator>
  <cp:lastModifiedBy>Javier Gállego</cp:lastModifiedBy>
  <cp:revision>86</cp:revision>
  <dcterms:created xsi:type="dcterms:W3CDTF">1601-01-01T00:00:00Z</dcterms:created>
  <dcterms:modified xsi:type="dcterms:W3CDTF">2022-11-07T13:06:08Z</dcterms:modified>
</cp:coreProperties>
</file>